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350" r:id="rId6"/>
    <p:sldId id="349" r:id="rId7"/>
    <p:sldId id="341" r:id="rId8"/>
    <p:sldId id="340" r:id="rId9"/>
    <p:sldId id="353" r:id="rId10"/>
    <p:sldId id="305" r:id="rId11"/>
    <p:sldId id="291" r:id="rId12"/>
    <p:sldId id="312" r:id="rId13"/>
    <p:sldId id="352" r:id="rId14"/>
    <p:sldId id="351" r:id="rId15"/>
    <p:sldId id="315" r:id="rId16"/>
    <p:sldId id="257" r:id="rId17"/>
    <p:sldId id="323" r:id="rId18"/>
    <p:sldId id="32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37">
          <p15:clr>
            <a:srgbClr val="A4A3A4"/>
          </p15:clr>
        </p15:guide>
        <p15:guide id="4" pos="2805">
          <p15:clr>
            <a:srgbClr val="A4A3A4"/>
          </p15:clr>
        </p15:guide>
        <p15:guide id="5" orient="horz" pos="2221">
          <p15:clr>
            <a:srgbClr val="A4A3A4"/>
          </p15:clr>
        </p15:guide>
        <p15:guide id="6" pos="28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ie Daniels" initials="SD" lastIdx="8" clrIdx="0">
    <p:extLst>
      <p:ext uri="{19B8F6BF-5375-455C-9EA6-DF929625EA0E}">
        <p15:presenceInfo xmlns:p15="http://schemas.microsoft.com/office/powerpoint/2012/main" userId="S-1-5-21-3003367119-45151493-406046460-37941" providerId="AD"/>
      </p:ext>
    </p:extLst>
  </p:cmAuthor>
  <p:cmAuthor id="2" name="Dorica Boyee" initials="DB" lastIdx="14" clrIdx="1">
    <p:extLst>
      <p:ext uri="{19B8F6BF-5375-455C-9EA6-DF929625EA0E}">
        <p15:presenceInfo xmlns:p15="http://schemas.microsoft.com/office/powerpoint/2012/main" userId="S-1-5-21-3003367119-45151493-406046460-65407" providerId="AD"/>
      </p:ext>
    </p:extLst>
  </p:cmAuthor>
  <p:cmAuthor id="3" name="Gift Kamanga" initials="GK" lastIdx="1" clrIdx="2">
    <p:extLst>
      <p:ext uri="{19B8F6BF-5375-455C-9EA6-DF929625EA0E}">
        <p15:presenceInfo xmlns:p15="http://schemas.microsoft.com/office/powerpoint/2012/main" userId="S-1-5-21-3003367119-45151493-406046460-35475" providerId="AD"/>
      </p:ext>
    </p:extLst>
  </p:cmAuthor>
  <p:cmAuthor id="4" name="Navindra Persaud." initials="NP" lastIdx="11" clrIdx="3">
    <p:extLst>
      <p:ext uri="{19B8F6BF-5375-455C-9EA6-DF929625EA0E}">
        <p15:presenceInfo xmlns:p15="http://schemas.microsoft.com/office/powerpoint/2012/main" userId="S-1-5-21-3003367119-45151493-406046460-37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A2256"/>
    <a:srgbClr val="DEDEDE"/>
    <a:srgbClr val="C7C7C7"/>
    <a:srgbClr val="FFC000"/>
    <a:srgbClr val="DB5520"/>
    <a:srgbClr val="02B7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4" autoAdjust="0"/>
    <p:restoredTop sz="94674"/>
  </p:normalViewPr>
  <p:slideViewPr>
    <p:cSldViewPr snapToGrid="0" snapToObjects="1">
      <p:cViewPr varScale="1">
        <p:scale>
          <a:sx n="79" d="100"/>
          <a:sy n="79" d="100"/>
        </p:scale>
        <p:origin x="1182" y="96"/>
      </p:cViewPr>
      <p:guideLst>
        <p:guide orient="horz" pos="2160"/>
        <p:guide pos="2880"/>
        <p:guide orient="horz" pos="2337"/>
        <p:guide pos="2805"/>
        <p:guide orient="horz" pos="2221"/>
        <p:guide pos="289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Sheet1!$C$2</c:f>
              <c:strCache>
                <c:ptCount val="1"/>
                <c:pt idx="0">
                  <c:v>Number of FSW</c:v>
                </c:pt>
              </c:strCache>
            </c:strRef>
          </c:tx>
          <c:spPr>
            <a:solidFill>
              <a:schemeClr val="accent2"/>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AC92-4461-B615-5C227012A3E0}"/>
                </c:ext>
              </c:extLst>
            </c:dLbl>
            <c:dLbl>
              <c:idx val="5"/>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lumMod val="7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AC92-4461-B615-5C227012A3E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FSW Estimate</c:v>
                </c:pt>
                <c:pt idx="1">
                  <c:v>Reach            (KP_Prev)</c:v>
                </c:pt>
                <c:pt idx="2">
                  <c:v>Tested        (HTS_TST)</c:v>
                </c:pt>
                <c:pt idx="3">
                  <c:v>Tested positive (HTS_TST_POS)</c:v>
                </c:pt>
                <c:pt idx="4">
                  <c:v>Enrolled in Care</c:v>
                </c:pt>
                <c:pt idx="5">
                  <c:v>Initiated on ART (TX_NEW)</c:v>
                </c:pt>
              </c:strCache>
            </c:strRef>
          </c:cat>
          <c:val>
            <c:numRef>
              <c:f>Sheet1!$C$3:$C$8</c:f>
              <c:numCache>
                <c:formatCode>General</c:formatCode>
                <c:ptCount val="6"/>
                <c:pt idx="0" formatCode="#,##0">
                  <c:v>2625</c:v>
                </c:pt>
                <c:pt idx="1">
                  <c:v>685</c:v>
                </c:pt>
                <c:pt idx="2">
                  <c:v>450</c:v>
                </c:pt>
                <c:pt idx="3">
                  <c:v>279</c:v>
                </c:pt>
                <c:pt idx="4">
                  <c:v>28</c:v>
                </c:pt>
                <c:pt idx="5">
                  <c:v>12</c:v>
                </c:pt>
              </c:numCache>
            </c:numRef>
          </c:val>
          <c:extLst>
            <c:ext xmlns:c16="http://schemas.microsoft.com/office/drawing/2014/chart" uri="{C3380CC4-5D6E-409C-BE32-E72D297353CC}">
              <c16:uniqueId val="{00000000-AC92-4461-B615-5C227012A3E0}"/>
            </c:ext>
          </c:extLst>
        </c:ser>
        <c:dLbls>
          <c:showLegendKey val="0"/>
          <c:showVal val="0"/>
          <c:showCatName val="0"/>
          <c:showSerName val="0"/>
          <c:showPercent val="0"/>
          <c:showBubbleSize val="0"/>
        </c:dLbls>
        <c:gapWidth val="95"/>
        <c:overlap val="-27"/>
        <c:axId val="407160664"/>
        <c:axId val="407164928"/>
      </c:barChart>
      <c:catAx>
        <c:axId val="40716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07164928"/>
        <c:crosses val="autoZero"/>
        <c:auto val="1"/>
        <c:lblAlgn val="ctr"/>
        <c:lblOffset val="100"/>
        <c:noMultiLvlLbl val="0"/>
      </c:catAx>
      <c:valAx>
        <c:axId val="40716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Number of FSWs</a:t>
                </a:r>
              </a:p>
            </c:rich>
          </c:tx>
          <c:layout>
            <c:manualLayout>
              <c:xMode val="edge"/>
              <c:yMode val="edge"/>
              <c:x val="3.6144189131442329E-3"/>
              <c:y val="0.2935792607805806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07160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2351423689038"/>
          <c:y val="3.6922211826524151E-2"/>
          <c:w val="0.86564397617538624"/>
          <c:h val="0.72181419107293054"/>
        </c:manualLayout>
      </c:layout>
      <c:barChart>
        <c:barDir val="col"/>
        <c:grouping val="stacked"/>
        <c:varyColors val="0"/>
        <c:ser>
          <c:idx val="0"/>
          <c:order val="0"/>
          <c:tx>
            <c:strRef>
              <c:f>Sheet1!$D$5</c:f>
              <c:strCache>
                <c:ptCount val="1"/>
                <c:pt idx="0">
                  <c:v>Achieved</c:v>
                </c:pt>
              </c:strCache>
            </c:strRef>
          </c:tx>
          <c:spPr>
            <a:solidFill>
              <a:schemeClr val="accent1"/>
            </a:solidFill>
            <a:ln>
              <a:noFill/>
            </a:ln>
            <a:effectLst/>
          </c:spPr>
          <c:invertIfNegative val="0"/>
          <c:dLbls>
            <c:dLbl>
              <c:idx val="0"/>
              <c:layout>
                <c:manualLayout>
                  <c:x val="0"/>
                  <c:y val="-0.333333333333333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A7-41BD-A992-17A8878D65BB}"/>
                </c:ext>
              </c:extLst>
            </c:dLbl>
            <c:dLbl>
              <c:idx val="2"/>
              <c:layout>
                <c:manualLayout>
                  <c:x val="-1.0185067526415994E-16"/>
                  <c:y val="-0.171296296296296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A7-41BD-A992-17A8878D65BB}"/>
                </c:ext>
              </c:extLst>
            </c:dLbl>
            <c:dLbl>
              <c:idx val="3"/>
              <c:layout>
                <c:manualLayout>
                  <c:x val="5.3900965676119709E-3"/>
                  <c:y val="-9.76153592954124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DA7-41BD-A992-17A8878D65BB}"/>
                </c:ext>
              </c:extLst>
            </c:dLbl>
            <c:dLbl>
              <c:idx val="4"/>
              <c:layout>
                <c:manualLayout>
                  <c:x val="-1.0185067526415994E-16"/>
                  <c:y val="-9.72222222222222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DA7-41BD-A992-17A8878D65BB}"/>
                </c:ext>
              </c:extLst>
            </c:dLbl>
            <c:dLbl>
              <c:idx val="5"/>
              <c:layout>
                <c:manualLayout>
                  <c:x val="2.777777777777676E-3"/>
                  <c:y val="-3.24074074074074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DA7-41BD-A992-17A8878D65BB}"/>
                </c:ext>
              </c:extLst>
            </c:dLbl>
            <c:dLbl>
              <c:idx val="6"/>
              <c:layout>
                <c:manualLayout>
                  <c:x val="-1.0185067526415994E-16"/>
                  <c:y val="-4.16666666666666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DA7-41BD-A992-17A8878D65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Sheet1!$C$6:$C$12</c:f>
              <c:strCache>
                <c:ptCount val="7"/>
                <c:pt idx="0">
                  <c:v>Reach              (KP_Prev)</c:v>
                </c:pt>
                <c:pt idx="1">
                  <c:v>HTS Eligibility</c:v>
                </c:pt>
                <c:pt idx="2">
                  <c:v>Tested                                 (HTS_TST)</c:v>
                </c:pt>
                <c:pt idx="3">
                  <c:v>Tested Positive                        (HTS_TST_POS)</c:v>
                </c:pt>
                <c:pt idx="4">
                  <c:v>Initiated ART                 (TX_NEW)</c:v>
                </c:pt>
                <c:pt idx="5">
                  <c:v>VL_Results</c:v>
                </c:pt>
                <c:pt idx="6">
                  <c:v>Viral Supp</c:v>
                </c:pt>
              </c:strCache>
            </c:strRef>
          </c:cat>
          <c:val>
            <c:numRef>
              <c:f>Sheet1!$D$6:$D$12</c:f>
              <c:numCache>
                <c:formatCode>_(* #,##0_);_(* \(#,##0\);_(* "-"??_);_(@_)</c:formatCode>
                <c:ptCount val="7"/>
                <c:pt idx="0">
                  <c:v>9930</c:v>
                </c:pt>
                <c:pt idx="1">
                  <c:v>5632</c:v>
                </c:pt>
                <c:pt idx="2">
                  <c:v>4698</c:v>
                </c:pt>
                <c:pt idx="3">
                  <c:v>2187</c:v>
                </c:pt>
                <c:pt idx="4">
                  <c:v>2236</c:v>
                </c:pt>
                <c:pt idx="5" formatCode="General">
                  <c:v>375</c:v>
                </c:pt>
                <c:pt idx="6">
                  <c:v>369</c:v>
                </c:pt>
              </c:numCache>
            </c:numRef>
          </c:val>
          <c:extLst>
            <c:ext xmlns:c16="http://schemas.microsoft.com/office/drawing/2014/chart" uri="{C3380CC4-5D6E-409C-BE32-E72D297353CC}">
              <c16:uniqueId val="{00000006-9DA7-41BD-A992-17A8878D65BB}"/>
            </c:ext>
          </c:extLst>
        </c:ser>
        <c:ser>
          <c:idx val="1"/>
          <c:order val="1"/>
          <c:tx>
            <c:strRef>
              <c:f>Sheet1!$E$5</c:f>
              <c:strCache>
                <c:ptCount val="1"/>
                <c:pt idx="0">
                  <c:v>Known HIV+ status</c:v>
                </c:pt>
              </c:strCache>
            </c:strRef>
          </c:tx>
          <c:spPr>
            <a:solidFill>
              <a:schemeClr val="accent2"/>
            </a:solidFill>
            <a:ln>
              <a:noFill/>
            </a:ln>
            <a:effectLst/>
          </c:spPr>
          <c:invertIfNegative val="0"/>
          <c:dLbls>
            <c:dLbl>
              <c:idx val="1"/>
              <c:layout>
                <c:manualLayout>
                  <c:x val="-7.1867954234825946E-3"/>
                  <c:y val="-0.158575777516776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77-4243-80EB-96220AAB5F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Sheet1!$C$6:$C$12</c:f>
              <c:strCache>
                <c:ptCount val="7"/>
                <c:pt idx="0">
                  <c:v>Reach              (KP_Prev)</c:v>
                </c:pt>
                <c:pt idx="1">
                  <c:v>HTS Eligibility</c:v>
                </c:pt>
                <c:pt idx="2">
                  <c:v>Tested                                 (HTS_TST)</c:v>
                </c:pt>
                <c:pt idx="3">
                  <c:v>Tested Positive                        (HTS_TST_POS)</c:v>
                </c:pt>
                <c:pt idx="4">
                  <c:v>Initiated ART                 (TX_NEW)</c:v>
                </c:pt>
                <c:pt idx="5">
                  <c:v>VL_Results</c:v>
                </c:pt>
                <c:pt idx="6">
                  <c:v>Viral Supp</c:v>
                </c:pt>
              </c:strCache>
            </c:strRef>
          </c:cat>
          <c:val>
            <c:numRef>
              <c:f>Sheet1!$E$6:$E$12</c:f>
              <c:numCache>
                <c:formatCode>_(* #,##0_);_(* \(#,##0\);_(* "-"??_);_(@_)</c:formatCode>
                <c:ptCount val="7"/>
                <c:pt idx="1">
                  <c:v>4298</c:v>
                </c:pt>
              </c:numCache>
            </c:numRef>
          </c:val>
          <c:extLst>
            <c:ext xmlns:c16="http://schemas.microsoft.com/office/drawing/2014/chart" uri="{C3380CC4-5D6E-409C-BE32-E72D297353CC}">
              <c16:uniqueId val="{00000007-9DA7-41BD-A992-17A8878D65BB}"/>
            </c:ext>
          </c:extLst>
        </c:ser>
        <c:dLbls>
          <c:dLblPos val="ctr"/>
          <c:showLegendKey val="0"/>
          <c:showVal val="1"/>
          <c:showCatName val="0"/>
          <c:showSerName val="0"/>
          <c:showPercent val="0"/>
          <c:showBubbleSize val="0"/>
        </c:dLbls>
        <c:gapWidth val="150"/>
        <c:overlap val="100"/>
        <c:axId val="411910728"/>
        <c:axId val="411902856"/>
      </c:barChart>
      <c:catAx>
        <c:axId val="411910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1902856"/>
        <c:crosses val="autoZero"/>
        <c:auto val="1"/>
        <c:lblAlgn val="ctr"/>
        <c:lblOffset val="100"/>
        <c:noMultiLvlLbl val="0"/>
      </c:catAx>
      <c:valAx>
        <c:axId val="411902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FSW</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1910728"/>
        <c:crosses val="autoZero"/>
        <c:crossBetween val="between"/>
      </c:valAx>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40198438585519"/>
          <c:y val="0.18375806646224002"/>
          <c:w val="0.78709158409835034"/>
          <c:h val="0.59618946772791004"/>
        </c:manualLayout>
      </c:layout>
      <c:barChart>
        <c:barDir val="col"/>
        <c:grouping val="clustered"/>
        <c:varyColors val="0"/>
        <c:ser>
          <c:idx val="0"/>
          <c:order val="0"/>
          <c:tx>
            <c:strRef>
              <c:f>Sheet1!$O$3</c:f>
              <c:strCache>
                <c:ptCount val="1"/>
                <c:pt idx="0">
                  <c:v>HIV Testing</c:v>
                </c:pt>
              </c:strCache>
            </c:strRef>
          </c:tx>
          <c:spPr>
            <a:solidFill>
              <a:schemeClr val="accent1"/>
            </a:solidFill>
            <a:ln>
              <a:noFill/>
            </a:ln>
            <a:effectLst/>
          </c:spPr>
          <c:invertIfNegative val="0"/>
          <c:dLbls>
            <c:dLbl>
              <c:idx val="4"/>
              <c:layout>
                <c:manualLayout>
                  <c:x val="-5.512185016805326E-17"/>
                  <c:y val="-2.6420134222603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A7-4424-AC99-4B5303685F9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Sheet1!$P$2:$Y$2</c:f>
              <c:strCache>
                <c:ptCount val="10"/>
                <c:pt idx="0">
                  <c:v>FY16 Q1</c:v>
                </c:pt>
                <c:pt idx="1">
                  <c:v>FY16 Q2</c:v>
                </c:pt>
                <c:pt idx="2">
                  <c:v>FY16 Q3</c:v>
                </c:pt>
                <c:pt idx="3">
                  <c:v>FY16 Q4</c:v>
                </c:pt>
                <c:pt idx="4">
                  <c:v>FY17 Q1</c:v>
                </c:pt>
                <c:pt idx="5">
                  <c:v>FY17 Q2</c:v>
                </c:pt>
                <c:pt idx="6">
                  <c:v>FY17 Q3</c:v>
                </c:pt>
                <c:pt idx="7">
                  <c:v>FY17 Q4</c:v>
                </c:pt>
                <c:pt idx="8">
                  <c:v>FY18 Q1</c:v>
                </c:pt>
                <c:pt idx="9">
                  <c:v>FY18 Q2</c:v>
                </c:pt>
              </c:strCache>
            </c:strRef>
          </c:cat>
          <c:val>
            <c:numRef>
              <c:f>Sheet1!$P$3:$Y$3</c:f>
              <c:numCache>
                <c:formatCode>General</c:formatCode>
                <c:ptCount val="10"/>
                <c:pt idx="0">
                  <c:v>238</c:v>
                </c:pt>
                <c:pt idx="1">
                  <c:v>589</c:v>
                </c:pt>
                <c:pt idx="2">
                  <c:v>971</c:v>
                </c:pt>
                <c:pt idx="3" formatCode="#,##0">
                  <c:v>1765</c:v>
                </c:pt>
                <c:pt idx="4" formatCode="#,##0">
                  <c:v>1375</c:v>
                </c:pt>
                <c:pt idx="5" formatCode="#,##0">
                  <c:v>1135</c:v>
                </c:pt>
                <c:pt idx="6" formatCode="#,##0">
                  <c:v>1182</c:v>
                </c:pt>
                <c:pt idx="7" formatCode="#,##0">
                  <c:v>1006</c:v>
                </c:pt>
                <c:pt idx="8" formatCode="#,##0">
                  <c:v>1503</c:v>
                </c:pt>
                <c:pt idx="9" formatCode="#,##0">
                  <c:v>1221</c:v>
                </c:pt>
              </c:numCache>
            </c:numRef>
          </c:val>
          <c:extLst>
            <c:ext xmlns:c16="http://schemas.microsoft.com/office/drawing/2014/chart" uri="{C3380CC4-5D6E-409C-BE32-E72D297353CC}">
              <c16:uniqueId val="{00000000-D865-4633-89F2-2DD575A9E503}"/>
            </c:ext>
          </c:extLst>
        </c:ser>
        <c:ser>
          <c:idx val="1"/>
          <c:order val="1"/>
          <c:tx>
            <c:strRef>
              <c:f>Sheet1!$O$4</c:f>
              <c:strCache>
                <c:ptCount val="1"/>
                <c:pt idx="0">
                  <c:v>HIV Positive</c:v>
                </c:pt>
              </c:strCache>
            </c:strRef>
          </c:tx>
          <c:spPr>
            <a:solidFill>
              <a:schemeClr val="accent2"/>
            </a:solidFill>
            <a:ln>
              <a:noFill/>
            </a:ln>
            <a:effectLst/>
          </c:spPr>
          <c:invertIfNegative val="0"/>
          <c:dLbls>
            <c:dLbl>
              <c:idx val="0"/>
              <c:layout>
                <c:manualLayout>
                  <c:x val="4.3715846994535519E-3"/>
                  <c:y val="-1.4336751943342161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65-4633-89F2-2DD575A9E503}"/>
                </c:ext>
              </c:extLst>
            </c:dLbl>
            <c:dLbl>
              <c:idx val="1"/>
              <c:layout>
                <c:manualLayout>
                  <c:x val="0"/>
                  <c:y val="1.1730205278592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65-4633-89F2-2DD575A9E503}"/>
                </c:ext>
              </c:extLst>
            </c:dLbl>
            <c:dLbl>
              <c:idx val="7"/>
              <c:layout>
                <c:manualLayout>
                  <c:x val="0"/>
                  <c:y val="7.92604026678094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AA7-4424-AC99-4B5303685F9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Sheet1!$P$2:$Y$2</c:f>
              <c:strCache>
                <c:ptCount val="10"/>
                <c:pt idx="0">
                  <c:v>FY16 Q1</c:v>
                </c:pt>
                <c:pt idx="1">
                  <c:v>FY16 Q2</c:v>
                </c:pt>
                <c:pt idx="2">
                  <c:v>FY16 Q3</c:v>
                </c:pt>
                <c:pt idx="3">
                  <c:v>FY16 Q4</c:v>
                </c:pt>
                <c:pt idx="4">
                  <c:v>FY17 Q1</c:v>
                </c:pt>
                <c:pt idx="5">
                  <c:v>FY17 Q2</c:v>
                </c:pt>
                <c:pt idx="6">
                  <c:v>FY17 Q3</c:v>
                </c:pt>
                <c:pt idx="7">
                  <c:v>FY17 Q4</c:v>
                </c:pt>
                <c:pt idx="8">
                  <c:v>FY18 Q1</c:v>
                </c:pt>
                <c:pt idx="9">
                  <c:v>FY18 Q2</c:v>
                </c:pt>
              </c:strCache>
            </c:strRef>
          </c:cat>
          <c:val>
            <c:numRef>
              <c:f>Sheet1!$P$4:$Y$4</c:f>
              <c:numCache>
                <c:formatCode>General</c:formatCode>
                <c:ptCount val="10"/>
                <c:pt idx="0">
                  <c:v>103</c:v>
                </c:pt>
                <c:pt idx="1">
                  <c:v>228</c:v>
                </c:pt>
                <c:pt idx="2">
                  <c:v>359</c:v>
                </c:pt>
                <c:pt idx="3">
                  <c:v>860</c:v>
                </c:pt>
                <c:pt idx="4">
                  <c:v>564</c:v>
                </c:pt>
                <c:pt idx="5">
                  <c:v>444</c:v>
                </c:pt>
                <c:pt idx="6">
                  <c:v>369</c:v>
                </c:pt>
                <c:pt idx="7">
                  <c:v>271</c:v>
                </c:pt>
                <c:pt idx="8">
                  <c:v>333</c:v>
                </c:pt>
                <c:pt idx="9">
                  <c:v>305</c:v>
                </c:pt>
              </c:numCache>
            </c:numRef>
          </c:val>
          <c:extLst>
            <c:ext xmlns:c16="http://schemas.microsoft.com/office/drawing/2014/chart" uri="{C3380CC4-5D6E-409C-BE32-E72D297353CC}">
              <c16:uniqueId val="{00000003-D865-4633-89F2-2DD575A9E503}"/>
            </c:ext>
          </c:extLst>
        </c:ser>
        <c:ser>
          <c:idx val="2"/>
          <c:order val="2"/>
          <c:tx>
            <c:strRef>
              <c:f>Sheet1!$O$6</c:f>
              <c:strCache>
                <c:ptCount val="1"/>
                <c:pt idx="0">
                  <c:v>Initiated on ART</c:v>
                </c:pt>
              </c:strCache>
            </c:strRef>
          </c:tx>
          <c:spPr>
            <a:solidFill>
              <a:schemeClr val="accent3"/>
            </a:solidFill>
            <a:ln>
              <a:noFill/>
            </a:ln>
            <a:effectLst/>
          </c:spPr>
          <c:invertIfNegative val="0"/>
          <c:dLbls>
            <c:dLbl>
              <c:idx val="0"/>
              <c:layout>
                <c:manualLayout>
                  <c:x val="-1.5033405529192132E-3"/>
                  <c:y val="1.08538904167724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AA7-4424-AC99-4B5303685F9D}"/>
                </c:ext>
              </c:extLst>
            </c:dLbl>
            <c:dLbl>
              <c:idx val="1"/>
              <c:layout>
                <c:manualLayout>
                  <c:x val="0"/>
                  <c:y val="2.017645321139852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A7-4424-AC99-4B5303685F9D}"/>
                </c:ext>
              </c:extLst>
            </c:dLbl>
            <c:dLbl>
              <c:idx val="3"/>
              <c:layout>
                <c:manualLayout>
                  <c:x val="1.5033405529191303E-3"/>
                  <c:y val="1.6988146305133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A7-4424-AC99-4B5303685F9D}"/>
                </c:ext>
              </c:extLst>
            </c:dLbl>
            <c:dLbl>
              <c:idx val="4"/>
              <c:layout>
                <c:manualLayout>
                  <c:x val="1.5033405529191303E-3"/>
                  <c:y val="1.43461328828735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AA7-4424-AC99-4B5303685F9D}"/>
                </c:ext>
              </c:extLst>
            </c:dLbl>
            <c:dLbl>
              <c:idx val="5"/>
              <c:layout>
                <c:manualLayout>
                  <c:x val="0"/>
                  <c:y val="1.43461328828735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A7-4424-AC99-4B5303685F9D}"/>
                </c:ext>
              </c:extLst>
            </c:dLbl>
            <c:dLbl>
              <c:idx val="6"/>
              <c:layout>
                <c:manualLayout>
                  <c:x val="-1.1024370033610652E-16"/>
                  <c:y val="1.170411946061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AA7-4424-AC99-4B5303685F9D}"/>
                </c:ext>
              </c:extLst>
            </c:dLbl>
            <c:dLbl>
              <c:idx val="7"/>
              <c:layout>
                <c:manualLayout>
                  <c:x val="0"/>
                  <c:y val="9.062106038352784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A7-4424-AC99-4B5303685F9D}"/>
                </c:ext>
              </c:extLst>
            </c:dLbl>
            <c:dLbl>
              <c:idx val="8"/>
              <c:layout>
                <c:manualLayout>
                  <c:x val="1.5033405529191854E-3"/>
                  <c:y val="1.6988146305133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AA7-4424-AC99-4B5303685F9D}"/>
                </c:ext>
              </c:extLst>
            </c:dLbl>
            <c:dLbl>
              <c:idx val="9"/>
              <c:layout>
                <c:manualLayout>
                  <c:x val="4.5100216587574465E-3"/>
                  <c:y val="1.170411946061319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AA7-4424-AC99-4B5303685F9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Sheet1!$P$2:$Y$2</c:f>
              <c:strCache>
                <c:ptCount val="10"/>
                <c:pt idx="0">
                  <c:v>FY16 Q1</c:v>
                </c:pt>
                <c:pt idx="1">
                  <c:v>FY16 Q2</c:v>
                </c:pt>
                <c:pt idx="2">
                  <c:v>FY16 Q3</c:v>
                </c:pt>
                <c:pt idx="3">
                  <c:v>FY16 Q4</c:v>
                </c:pt>
                <c:pt idx="4">
                  <c:v>FY17 Q1</c:v>
                </c:pt>
                <c:pt idx="5">
                  <c:v>FY17 Q2</c:v>
                </c:pt>
                <c:pt idx="6">
                  <c:v>FY17 Q3</c:v>
                </c:pt>
                <c:pt idx="7">
                  <c:v>FY17 Q4</c:v>
                </c:pt>
                <c:pt idx="8">
                  <c:v>FY18 Q1</c:v>
                </c:pt>
                <c:pt idx="9">
                  <c:v>FY18 Q2</c:v>
                </c:pt>
              </c:strCache>
            </c:strRef>
          </c:cat>
          <c:val>
            <c:numRef>
              <c:f>Sheet1!$P$6:$Y$6</c:f>
              <c:numCache>
                <c:formatCode>General</c:formatCode>
                <c:ptCount val="10"/>
                <c:pt idx="0">
                  <c:v>63</c:v>
                </c:pt>
                <c:pt idx="1">
                  <c:v>112</c:v>
                </c:pt>
                <c:pt idx="2">
                  <c:v>112</c:v>
                </c:pt>
                <c:pt idx="3">
                  <c:v>384</c:v>
                </c:pt>
                <c:pt idx="4">
                  <c:v>410</c:v>
                </c:pt>
                <c:pt idx="5">
                  <c:v>398</c:v>
                </c:pt>
                <c:pt idx="6">
                  <c:v>503</c:v>
                </c:pt>
                <c:pt idx="7">
                  <c:v>362</c:v>
                </c:pt>
                <c:pt idx="8">
                  <c:v>308</c:v>
                </c:pt>
                <c:pt idx="9">
                  <c:v>347</c:v>
                </c:pt>
              </c:numCache>
            </c:numRef>
          </c:val>
          <c:extLst>
            <c:ext xmlns:c16="http://schemas.microsoft.com/office/drawing/2014/chart" uri="{C3380CC4-5D6E-409C-BE32-E72D297353CC}">
              <c16:uniqueId val="{00000009-D865-4633-89F2-2DD575A9E503}"/>
            </c:ext>
          </c:extLst>
        </c:ser>
        <c:dLbls>
          <c:showLegendKey val="0"/>
          <c:showVal val="0"/>
          <c:showCatName val="0"/>
          <c:showSerName val="0"/>
          <c:showPercent val="0"/>
          <c:showBubbleSize val="0"/>
        </c:dLbls>
        <c:gapWidth val="49"/>
        <c:overlap val="1"/>
        <c:axId val="611271400"/>
        <c:axId val="611271728"/>
      </c:barChart>
      <c:lineChart>
        <c:grouping val="standard"/>
        <c:varyColors val="0"/>
        <c:ser>
          <c:idx val="3"/>
          <c:order val="3"/>
          <c:tx>
            <c:strRef>
              <c:f>Sheet1!$O$7</c:f>
              <c:strCache>
                <c:ptCount val="1"/>
                <c:pt idx="0">
                  <c:v>Case Identification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2.8415300546448089E-2"/>
                  <c:y val="-3.5190615835777164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865-4633-89F2-2DD575A9E503}"/>
                </c:ext>
              </c:extLst>
            </c:dLbl>
            <c:dLbl>
              <c:idx val="1"/>
              <c:layout>
                <c:manualLayout>
                  <c:x val="-3.2786885245901641E-2"/>
                  <c:y val="-3.5190615835777164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865-4633-89F2-2DD575A9E503}"/>
                </c:ext>
              </c:extLst>
            </c:dLbl>
            <c:dLbl>
              <c:idx val="2"/>
              <c:layout>
                <c:manualLayout>
                  <c:x val="-3.3113721440557638E-2"/>
                  <c:y val="-2.7679282025230754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865-4633-89F2-2DD575A9E503}"/>
                </c:ext>
              </c:extLst>
            </c:dLbl>
            <c:dLbl>
              <c:idx val="3"/>
              <c:layout>
                <c:manualLayout>
                  <c:x val="-2.0681083342843014E-2"/>
                  <c:y val="-3.6235779423627074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865-4633-89F2-2DD575A9E503}"/>
                </c:ext>
              </c:extLst>
            </c:dLbl>
            <c:dLbl>
              <c:idx val="4"/>
              <c:layout>
                <c:manualLayout>
                  <c:x val="-7.2021567956179391E-3"/>
                  <c:y val="-2.3930549991421055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865-4633-89F2-2DD575A9E503}"/>
                </c:ext>
              </c:extLst>
            </c:dLbl>
            <c:dLbl>
              <c:idx val="5"/>
              <c:layout>
                <c:manualLayout>
                  <c:x val="-1.5268402281924836E-2"/>
                  <c:y val="-3.3693060764430738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865-4633-89F2-2DD575A9E503}"/>
                </c:ext>
              </c:extLst>
            </c:dLbl>
            <c:dLbl>
              <c:idx val="6"/>
              <c:layout>
                <c:manualLayout>
                  <c:x val="-1.21442690823337E-2"/>
                  <c:y val="-3.369316030572464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865-4633-89F2-2DD575A9E503}"/>
                </c:ext>
              </c:extLst>
            </c:dLbl>
            <c:dLbl>
              <c:idx val="7"/>
              <c:layout>
                <c:manualLayout>
                  <c:x val="-1.2723668568270884E-2"/>
                  <c:y val="-2.8879766369512151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865-4633-89F2-2DD575A9E503}"/>
                </c:ext>
              </c:extLst>
            </c:dLbl>
            <c:dLbl>
              <c:idx val="8"/>
              <c:layout>
                <c:manualLayout>
                  <c:x val="-1.9672131147540985E-2"/>
                  <c:y val="-3.9100684261974654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865-4633-89F2-2DD575A9E503}"/>
                </c:ext>
              </c:extLst>
            </c:dLbl>
            <c:dLbl>
              <c:idx val="9"/>
              <c:layout>
                <c:manualLayout>
                  <c:x val="-1.7486338797814367E-2"/>
                  <c:y val="-3.519061583577713E-2"/>
                </c:manualLayout>
              </c:layout>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865-4633-89F2-2DD575A9E503}"/>
                </c:ext>
              </c:extLst>
            </c:dLbl>
            <c:spPr>
              <a:noFill/>
              <a:ln>
                <a:noFill/>
              </a:ln>
              <a:effectLst/>
            </c:spPr>
            <c:txPr>
              <a:bodyPr rot="0" spcFirstLastPara="1" vertOverflow="ellipsis" vert="horz" wrap="square" anchor="ctr" anchorCtr="1"/>
              <a:lstStyle/>
              <a:p>
                <a:pPr>
                  <a:defRPr sz="14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Sheet1!$P$2:$Y$2</c:f>
              <c:strCache>
                <c:ptCount val="10"/>
                <c:pt idx="0">
                  <c:v>FY16 Q1</c:v>
                </c:pt>
                <c:pt idx="1">
                  <c:v>FY16 Q2</c:v>
                </c:pt>
                <c:pt idx="2">
                  <c:v>FY16 Q3</c:v>
                </c:pt>
                <c:pt idx="3">
                  <c:v>FY16 Q4</c:v>
                </c:pt>
                <c:pt idx="4">
                  <c:v>FY17 Q1</c:v>
                </c:pt>
                <c:pt idx="5">
                  <c:v>FY17 Q2</c:v>
                </c:pt>
                <c:pt idx="6">
                  <c:v>FY17 Q3</c:v>
                </c:pt>
                <c:pt idx="7">
                  <c:v>FY17 Q4</c:v>
                </c:pt>
                <c:pt idx="8">
                  <c:v>FY18 Q1</c:v>
                </c:pt>
                <c:pt idx="9">
                  <c:v>FY18 Q2</c:v>
                </c:pt>
              </c:strCache>
            </c:strRef>
          </c:cat>
          <c:val>
            <c:numRef>
              <c:f>Sheet1!$P$7:$Y$7</c:f>
              <c:numCache>
                <c:formatCode>0%</c:formatCode>
                <c:ptCount val="10"/>
                <c:pt idx="0">
                  <c:v>0.4327731092436975</c:v>
                </c:pt>
                <c:pt idx="1">
                  <c:v>0.38709677419354838</c:v>
                </c:pt>
                <c:pt idx="2">
                  <c:v>0.36972193614830073</c:v>
                </c:pt>
                <c:pt idx="3">
                  <c:v>0.48725212464589235</c:v>
                </c:pt>
                <c:pt idx="4">
                  <c:v>0.4101818181818182</c:v>
                </c:pt>
                <c:pt idx="5">
                  <c:v>0.39118942731277534</c:v>
                </c:pt>
                <c:pt idx="6">
                  <c:v>0.31218274111675126</c:v>
                </c:pt>
                <c:pt idx="7">
                  <c:v>0.26938369781312127</c:v>
                </c:pt>
                <c:pt idx="8">
                  <c:v>0.22155688622754491</c:v>
                </c:pt>
                <c:pt idx="9">
                  <c:v>0.24979524979524981</c:v>
                </c:pt>
              </c:numCache>
            </c:numRef>
          </c:val>
          <c:smooth val="1"/>
          <c:extLst>
            <c:ext xmlns:c16="http://schemas.microsoft.com/office/drawing/2014/chart" uri="{C3380CC4-5D6E-409C-BE32-E72D297353CC}">
              <c16:uniqueId val="{00000014-D865-4633-89F2-2DD575A9E503}"/>
            </c:ext>
          </c:extLst>
        </c:ser>
        <c:dLbls>
          <c:showLegendKey val="0"/>
          <c:showVal val="0"/>
          <c:showCatName val="0"/>
          <c:showSerName val="0"/>
          <c:showPercent val="0"/>
          <c:showBubbleSize val="0"/>
        </c:dLbls>
        <c:marker val="1"/>
        <c:smooth val="0"/>
        <c:axId val="579727792"/>
        <c:axId val="579733040"/>
      </c:lineChart>
      <c:catAx>
        <c:axId val="6112714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Period of Performance</a:t>
                </a:r>
              </a:p>
            </c:rich>
          </c:tx>
          <c:layout>
            <c:manualLayout>
              <c:xMode val="edge"/>
              <c:yMode val="edge"/>
              <c:x val="0.39586334495073361"/>
              <c:y val="0.843283841719198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1271728"/>
        <c:crosses val="autoZero"/>
        <c:auto val="1"/>
        <c:lblAlgn val="ctr"/>
        <c:lblOffset val="100"/>
        <c:noMultiLvlLbl val="0"/>
      </c:catAx>
      <c:valAx>
        <c:axId val="611271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Number of FSW</a:t>
                </a:r>
              </a:p>
            </c:rich>
          </c:tx>
          <c:layout>
            <c:manualLayout>
              <c:xMode val="edge"/>
              <c:yMode val="edge"/>
              <c:x val="1.3114754098360656E-2"/>
              <c:y val="0.27395232487434673"/>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1271400"/>
        <c:crosses val="autoZero"/>
        <c:crossBetween val="between"/>
      </c:valAx>
      <c:valAx>
        <c:axId val="579733040"/>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Case Identification Rate</a:t>
                </a:r>
              </a:p>
            </c:rich>
          </c:tx>
          <c:layout>
            <c:manualLayout>
              <c:xMode val="edge"/>
              <c:yMode val="edge"/>
              <c:x val="0.96704831393254598"/>
              <c:y val="0.253724822860281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727792"/>
        <c:crosses val="max"/>
        <c:crossBetween val="between"/>
      </c:valAx>
      <c:catAx>
        <c:axId val="579727792"/>
        <c:scaling>
          <c:orientation val="minMax"/>
        </c:scaling>
        <c:delete val="1"/>
        <c:axPos val="b"/>
        <c:numFmt formatCode="General" sourceLinked="1"/>
        <c:majorTickMark val="none"/>
        <c:minorTickMark val="none"/>
        <c:tickLblPos val="nextTo"/>
        <c:crossAx val="579733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84800457635104E-2"/>
          <c:y val="4.8855972211394365E-2"/>
          <c:w val="0.8044193754626825"/>
          <c:h val="0.72522716838612999"/>
        </c:manualLayout>
      </c:layout>
      <c:barChart>
        <c:barDir val="col"/>
        <c:grouping val="clustered"/>
        <c:varyColors val="0"/>
        <c:ser>
          <c:idx val="0"/>
          <c:order val="0"/>
          <c:tx>
            <c:strRef>
              <c:f>Sheet1!$O$10:$Q$10</c:f>
              <c:strCache>
                <c:ptCount val="3"/>
                <c:pt idx="0">
                  <c:v>HIV Testing</c:v>
                </c:pt>
              </c:strCache>
            </c:strRef>
          </c:tx>
          <c:spPr>
            <a:solidFill>
              <a:schemeClr val="accent1"/>
            </a:solidFill>
            <a:ln>
              <a:noFill/>
            </a:ln>
            <a:effectLst/>
          </c:spPr>
          <c:invertIfNegative val="0"/>
          <c:dLbls>
            <c:dLbl>
              <c:idx val="1"/>
              <c:layout>
                <c:manualLayout>
                  <c:x val="0"/>
                  <c:y val="1.3201320132013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33-4E6B-BBF6-2410656B059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Sheet1!$R$9:$Y$9</c:f>
              <c:strCache>
                <c:ptCount val="8"/>
                <c:pt idx="0">
                  <c:v>FY16 Q3</c:v>
                </c:pt>
                <c:pt idx="1">
                  <c:v>FY16 Q4</c:v>
                </c:pt>
                <c:pt idx="2">
                  <c:v>FY17 Q1</c:v>
                </c:pt>
                <c:pt idx="3">
                  <c:v>FY17 Q2</c:v>
                </c:pt>
                <c:pt idx="4">
                  <c:v>FY17 Q3</c:v>
                </c:pt>
                <c:pt idx="5">
                  <c:v>FY17 Q4</c:v>
                </c:pt>
                <c:pt idx="6">
                  <c:v>FY18 Q1</c:v>
                </c:pt>
                <c:pt idx="7">
                  <c:v>FY18 Q2</c:v>
                </c:pt>
              </c:strCache>
            </c:strRef>
          </c:cat>
          <c:val>
            <c:numRef>
              <c:f>Sheet1!$R$10:$Y$10</c:f>
              <c:numCache>
                <c:formatCode>#,##0</c:formatCode>
                <c:ptCount val="8"/>
                <c:pt idx="0" formatCode="General">
                  <c:v>7</c:v>
                </c:pt>
                <c:pt idx="1">
                  <c:v>1293</c:v>
                </c:pt>
                <c:pt idx="2" formatCode="General">
                  <c:v>836</c:v>
                </c:pt>
                <c:pt idx="3" formatCode="General">
                  <c:v>333</c:v>
                </c:pt>
                <c:pt idx="4" formatCode="General">
                  <c:v>198</c:v>
                </c:pt>
                <c:pt idx="5" formatCode="General">
                  <c:v>310</c:v>
                </c:pt>
                <c:pt idx="6" formatCode="General">
                  <c:v>640</c:v>
                </c:pt>
                <c:pt idx="7" formatCode="General">
                  <c:v>389</c:v>
                </c:pt>
              </c:numCache>
            </c:numRef>
          </c:val>
          <c:extLst>
            <c:ext xmlns:c16="http://schemas.microsoft.com/office/drawing/2014/chart" uri="{C3380CC4-5D6E-409C-BE32-E72D297353CC}">
              <c16:uniqueId val="{00000001-EB33-4E6B-BBF6-2410656B059F}"/>
            </c:ext>
          </c:extLst>
        </c:ser>
        <c:ser>
          <c:idx val="1"/>
          <c:order val="1"/>
          <c:tx>
            <c:strRef>
              <c:f>Sheet1!$O$11:$Q$11</c:f>
              <c:strCache>
                <c:ptCount val="3"/>
                <c:pt idx="0">
                  <c:v>HIV Positive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Sheet1!$R$9:$Y$9</c:f>
              <c:strCache>
                <c:ptCount val="8"/>
                <c:pt idx="0">
                  <c:v>FY16 Q3</c:v>
                </c:pt>
                <c:pt idx="1">
                  <c:v>FY16 Q4</c:v>
                </c:pt>
                <c:pt idx="2">
                  <c:v>FY17 Q1</c:v>
                </c:pt>
                <c:pt idx="3">
                  <c:v>FY17 Q2</c:v>
                </c:pt>
                <c:pt idx="4">
                  <c:v>FY17 Q3</c:v>
                </c:pt>
                <c:pt idx="5">
                  <c:v>FY17 Q4</c:v>
                </c:pt>
                <c:pt idx="6">
                  <c:v>FY18 Q1</c:v>
                </c:pt>
                <c:pt idx="7">
                  <c:v>FY18 Q2</c:v>
                </c:pt>
              </c:strCache>
            </c:strRef>
          </c:cat>
          <c:val>
            <c:numRef>
              <c:f>Sheet1!$R$11:$Y$11</c:f>
              <c:numCache>
                <c:formatCode>General</c:formatCode>
                <c:ptCount val="8"/>
                <c:pt idx="0">
                  <c:v>2</c:v>
                </c:pt>
                <c:pt idx="1">
                  <c:v>104</c:v>
                </c:pt>
                <c:pt idx="2">
                  <c:v>26</c:v>
                </c:pt>
                <c:pt idx="3">
                  <c:v>21</c:v>
                </c:pt>
                <c:pt idx="4">
                  <c:v>21</c:v>
                </c:pt>
                <c:pt idx="5">
                  <c:v>31</c:v>
                </c:pt>
                <c:pt idx="6">
                  <c:v>11</c:v>
                </c:pt>
                <c:pt idx="7">
                  <c:v>7</c:v>
                </c:pt>
              </c:numCache>
            </c:numRef>
          </c:val>
          <c:extLst>
            <c:ext xmlns:c16="http://schemas.microsoft.com/office/drawing/2014/chart" uri="{C3380CC4-5D6E-409C-BE32-E72D297353CC}">
              <c16:uniqueId val="{00000002-EB33-4E6B-BBF6-2410656B059F}"/>
            </c:ext>
          </c:extLst>
        </c:ser>
        <c:ser>
          <c:idx val="2"/>
          <c:order val="2"/>
          <c:tx>
            <c:strRef>
              <c:f>Sheet1!$O$13:$Q$13</c:f>
              <c:strCache>
                <c:ptCount val="3"/>
                <c:pt idx="0">
                  <c:v>Initiated on ART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Sheet1!$R$9:$Y$9</c:f>
              <c:strCache>
                <c:ptCount val="8"/>
                <c:pt idx="0">
                  <c:v>FY16 Q3</c:v>
                </c:pt>
                <c:pt idx="1">
                  <c:v>FY16 Q4</c:v>
                </c:pt>
                <c:pt idx="2">
                  <c:v>FY17 Q1</c:v>
                </c:pt>
                <c:pt idx="3">
                  <c:v>FY17 Q2</c:v>
                </c:pt>
                <c:pt idx="4">
                  <c:v>FY17 Q3</c:v>
                </c:pt>
                <c:pt idx="5">
                  <c:v>FY17 Q4</c:v>
                </c:pt>
                <c:pt idx="6">
                  <c:v>FY18 Q1</c:v>
                </c:pt>
                <c:pt idx="7">
                  <c:v>FY18 Q2</c:v>
                </c:pt>
              </c:strCache>
            </c:strRef>
          </c:cat>
          <c:val>
            <c:numRef>
              <c:f>Sheet1!$R$13:$Y$13</c:f>
              <c:numCache>
                <c:formatCode>General</c:formatCode>
                <c:ptCount val="8"/>
                <c:pt idx="0">
                  <c:v>0</c:v>
                </c:pt>
                <c:pt idx="1">
                  <c:v>25</c:v>
                </c:pt>
                <c:pt idx="2">
                  <c:v>9</c:v>
                </c:pt>
                <c:pt idx="3">
                  <c:v>29</c:v>
                </c:pt>
                <c:pt idx="4">
                  <c:v>21</c:v>
                </c:pt>
                <c:pt idx="5">
                  <c:v>32</c:v>
                </c:pt>
                <c:pt idx="6">
                  <c:v>11</c:v>
                </c:pt>
                <c:pt idx="7">
                  <c:v>7</c:v>
                </c:pt>
              </c:numCache>
            </c:numRef>
          </c:val>
          <c:extLst>
            <c:ext xmlns:c16="http://schemas.microsoft.com/office/drawing/2014/chart" uri="{C3380CC4-5D6E-409C-BE32-E72D297353CC}">
              <c16:uniqueId val="{00000003-EB33-4E6B-BBF6-2410656B059F}"/>
            </c:ext>
          </c:extLst>
        </c:ser>
        <c:dLbls>
          <c:showLegendKey val="0"/>
          <c:showVal val="0"/>
          <c:showCatName val="0"/>
          <c:showSerName val="0"/>
          <c:showPercent val="0"/>
          <c:showBubbleSize val="0"/>
        </c:dLbls>
        <c:gapWidth val="49"/>
        <c:overlap val="1"/>
        <c:axId val="611271400"/>
        <c:axId val="611271728"/>
      </c:barChart>
      <c:lineChart>
        <c:grouping val="standard"/>
        <c:varyColors val="0"/>
        <c:ser>
          <c:idx val="3"/>
          <c:order val="3"/>
          <c:tx>
            <c:strRef>
              <c:f>Sheet1!$O$14:$Q$14</c:f>
              <c:strCache>
                <c:ptCount val="3"/>
                <c:pt idx="0">
                  <c:v>Case Identification</c:v>
                </c:pt>
              </c:strCache>
            </c:strRef>
          </c:tx>
          <c:spPr>
            <a:ln w="38100" cap="rnd">
              <a:solidFill>
                <a:schemeClr val="accent4"/>
              </a:solidFill>
              <a:round/>
            </a:ln>
            <a:effectLst/>
          </c:spPr>
          <c:marker>
            <c:symbol val="circle"/>
            <c:size val="8"/>
            <c:spPr>
              <a:solidFill>
                <a:schemeClr val="accent4"/>
              </a:solidFill>
              <a:ln w="9525">
                <a:solidFill>
                  <a:schemeClr val="accent4"/>
                </a:solidFill>
              </a:ln>
              <a:effectLst/>
            </c:spPr>
          </c:marker>
          <c:dLbls>
            <c:dLbl>
              <c:idx val="2"/>
              <c:layout>
                <c:manualLayout>
                  <c:x val="-1.7813135995578978E-2"/>
                  <c:y val="-4.33196495542681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33-4E6B-BBF6-2410656B059F}"/>
                </c:ext>
              </c:extLst>
            </c:dLbl>
            <c:dLbl>
              <c:idx val="3"/>
              <c:layout>
                <c:manualLayout>
                  <c:x val="-4.5950434080355339E-2"/>
                  <c:y val="-4.29523913677457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33-4E6B-BBF6-2410656B059F}"/>
                </c:ext>
              </c:extLst>
            </c:dLbl>
            <c:dLbl>
              <c:idx val="4"/>
              <c:layout>
                <c:manualLayout>
                  <c:x val="-4.8543643583013663E-2"/>
                  <c:y val="-4.0361986001749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33-4E6B-BBF6-2410656B059F}"/>
                </c:ext>
              </c:extLst>
            </c:dLbl>
            <c:dLbl>
              <c:idx val="5"/>
              <c:layout>
                <c:manualLayout>
                  <c:x val="-1.5268402281924836E-2"/>
                  <c:y val="-3.3693060764430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B33-4E6B-BBF6-2410656B059F}"/>
                </c:ext>
              </c:extLst>
            </c:dLbl>
            <c:dLbl>
              <c:idx val="6"/>
              <c:layout>
                <c:manualLayout>
                  <c:x val="-7.6342011409624181E-3"/>
                  <c:y val="-3.3693060764430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B33-4E6B-BBF6-2410656B059F}"/>
                </c:ext>
              </c:extLst>
            </c:dLbl>
            <c:dLbl>
              <c:idx val="7"/>
              <c:layout>
                <c:manualLayout>
                  <c:x val="-1.2723668568270884E-2"/>
                  <c:y val="-2.8879766369512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33-4E6B-BBF6-2410656B059F}"/>
                </c:ext>
              </c:extLst>
            </c:dLbl>
            <c:spPr>
              <a:noFill/>
              <a:ln>
                <a:noFill/>
              </a:ln>
              <a:effectLst/>
            </c:spPr>
            <c:txPr>
              <a:bodyPr rot="0" spcFirstLastPara="1" vertOverflow="ellipsis" vert="horz" wrap="square" anchor="ctr" anchorCtr="1"/>
              <a:lstStyle/>
              <a:p>
                <a:pPr>
                  <a:defRPr sz="1400" b="1" i="0" u="none" strike="noStrike" kern="1200" baseline="0">
                    <a:solidFill>
                      <a:srgbClr val="4A2256"/>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Sheet1!$R$9:$Y$9</c:f>
              <c:strCache>
                <c:ptCount val="8"/>
                <c:pt idx="0">
                  <c:v>FY16 Q3</c:v>
                </c:pt>
                <c:pt idx="1">
                  <c:v>FY16 Q4</c:v>
                </c:pt>
                <c:pt idx="2">
                  <c:v>FY17 Q1</c:v>
                </c:pt>
                <c:pt idx="3">
                  <c:v>FY17 Q2</c:v>
                </c:pt>
                <c:pt idx="4">
                  <c:v>FY17 Q3</c:v>
                </c:pt>
                <c:pt idx="5">
                  <c:v>FY17 Q4</c:v>
                </c:pt>
                <c:pt idx="6">
                  <c:v>FY18 Q1</c:v>
                </c:pt>
                <c:pt idx="7">
                  <c:v>FY18 Q2</c:v>
                </c:pt>
              </c:strCache>
            </c:strRef>
          </c:cat>
          <c:val>
            <c:numRef>
              <c:f>Sheet1!$R$14:$Y$14</c:f>
              <c:numCache>
                <c:formatCode>0%</c:formatCode>
                <c:ptCount val="8"/>
                <c:pt idx="1">
                  <c:v>8.0433101314771854E-2</c:v>
                </c:pt>
                <c:pt idx="2">
                  <c:v>3.1100478468899521E-2</c:v>
                </c:pt>
                <c:pt idx="3">
                  <c:v>6.3063063063063057E-2</c:v>
                </c:pt>
                <c:pt idx="4">
                  <c:v>0.10606060606060606</c:v>
                </c:pt>
                <c:pt idx="5">
                  <c:v>0.1</c:v>
                </c:pt>
                <c:pt idx="6">
                  <c:v>1.7187500000000001E-2</c:v>
                </c:pt>
                <c:pt idx="7">
                  <c:v>1.7994858611825194E-2</c:v>
                </c:pt>
              </c:numCache>
            </c:numRef>
          </c:val>
          <c:smooth val="1"/>
          <c:extLst>
            <c:ext xmlns:c16="http://schemas.microsoft.com/office/drawing/2014/chart" uri="{C3380CC4-5D6E-409C-BE32-E72D297353CC}">
              <c16:uniqueId val="{0000000A-EB33-4E6B-BBF6-2410656B059F}"/>
            </c:ext>
          </c:extLst>
        </c:ser>
        <c:dLbls>
          <c:showLegendKey val="0"/>
          <c:showVal val="0"/>
          <c:showCatName val="0"/>
          <c:showSerName val="0"/>
          <c:showPercent val="0"/>
          <c:showBubbleSize val="0"/>
        </c:dLbls>
        <c:marker val="1"/>
        <c:smooth val="0"/>
        <c:axId val="579727792"/>
        <c:axId val="579733040"/>
      </c:lineChart>
      <c:catAx>
        <c:axId val="6112714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Period of Performance</a:t>
                </a:r>
              </a:p>
            </c:rich>
          </c:tx>
          <c:layout>
            <c:manualLayout>
              <c:xMode val="edge"/>
              <c:yMode val="edge"/>
              <c:x val="0.39852564102564103"/>
              <c:y val="0.840317039577973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1271728"/>
        <c:crosses val="autoZero"/>
        <c:auto val="1"/>
        <c:lblAlgn val="ctr"/>
        <c:lblOffset val="100"/>
        <c:noMultiLvlLbl val="0"/>
      </c:catAx>
      <c:valAx>
        <c:axId val="611271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Number of MSM</a:t>
                </a:r>
              </a:p>
            </c:rich>
          </c:tx>
          <c:layout>
            <c:manualLayout>
              <c:xMode val="edge"/>
              <c:yMode val="edge"/>
              <c:x val="4.2425856188266324E-3"/>
              <c:y val="0.25367308709869474"/>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11271400"/>
        <c:crosses val="autoZero"/>
        <c:crossBetween val="between"/>
      </c:valAx>
      <c:valAx>
        <c:axId val="579733040"/>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MSM Case Identification Rate</a:t>
                </a:r>
              </a:p>
            </c:rich>
          </c:tx>
          <c:layout>
            <c:manualLayout>
              <c:xMode val="edge"/>
              <c:yMode val="edge"/>
              <c:x val="0.9589635910895753"/>
              <c:y val="0.143453861030529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79727792"/>
        <c:crosses val="max"/>
        <c:crossBetween val="between"/>
      </c:valAx>
      <c:catAx>
        <c:axId val="579727792"/>
        <c:scaling>
          <c:orientation val="minMax"/>
        </c:scaling>
        <c:delete val="1"/>
        <c:axPos val="b"/>
        <c:numFmt formatCode="General" sourceLinked="1"/>
        <c:majorTickMark val="out"/>
        <c:minorTickMark val="none"/>
        <c:tickLblPos val="nextTo"/>
        <c:crossAx val="57973304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0.24198</cdr:x>
      <cdr:y>0.71646</cdr:y>
    </cdr:from>
    <cdr:to>
      <cdr:x>0.29185</cdr:x>
      <cdr:y>0.71646</cdr:y>
    </cdr:to>
    <cdr:cxnSp macro="">
      <cdr:nvCxnSpPr>
        <cdr:cNvPr id="3" name="Straight Arrow Connector 2">
          <a:extLst xmlns:a="http://schemas.openxmlformats.org/drawingml/2006/main">
            <a:ext uri="{FF2B5EF4-FFF2-40B4-BE49-F238E27FC236}">
              <a16:creationId xmlns:a16="http://schemas.microsoft.com/office/drawing/2014/main" id="{FB8C3516-353E-4E79-8CF8-2680BF4F1410}"/>
            </a:ext>
          </a:extLst>
        </cdr:cNvPr>
        <cdr:cNvCxnSpPr/>
      </cdr:nvCxnSpPr>
      <cdr:spPr>
        <a:xfrm xmlns:a="http://schemas.openxmlformats.org/drawingml/2006/main">
          <a:off x="1929637" y="3164870"/>
          <a:ext cx="397683"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0.38677</cdr:x>
      <cdr:y>0.78273</cdr:y>
    </cdr:from>
    <cdr:to>
      <cdr:x>0.4372</cdr:x>
      <cdr:y>0.78273</cdr:y>
    </cdr:to>
    <cdr:cxnSp macro="">
      <cdr:nvCxnSpPr>
        <cdr:cNvPr id="4" name="Straight Arrow Connector 3">
          <a:extLst xmlns:a="http://schemas.openxmlformats.org/drawingml/2006/main">
            <a:ext uri="{FF2B5EF4-FFF2-40B4-BE49-F238E27FC236}">
              <a16:creationId xmlns:a16="http://schemas.microsoft.com/office/drawing/2014/main" id="{39F83E3E-22BD-412C-9213-19F4D46E9962}"/>
            </a:ext>
          </a:extLst>
        </cdr:cNvPr>
        <cdr:cNvCxnSpPr/>
      </cdr:nvCxnSpPr>
      <cdr:spPr>
        <a:xfrm xmlns:a="http://schemas.openxmlformats.org/drawingml/2006/main">
          <a:off x="3084256" y="3457620"/>
          <a:ext cx="402150"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0.52872</cdr:x>
      <cdr:y>0.81666</cdr:y>
    </cdr:from>
    <cdr:to>
      <cdr:x>0.57755</cdr:x>
      <cdr:y>0.81666</cdr:y>
    </cdr:to>
    <cdr:cxnSp macro="">
      <cdr:nvCxnSpPr>
        <cdr:cNvPr id="5" name="Straight Arrow Connector 4">
          <a:extLst xmlns:a="http://schemas.openxmlformats.org/drawingml/2006/main">
            <a:ext uri="{FF2B5EF4-FFF2-40B4-BE49-F238E27FC236}">
              <a16:creationId xmlns:a16="http://schemas.microsoft.com/office/drawing/2014/main" id="{39F83E3E-22BD-412C-9213-19F4D46E9962}"/>
            </a:ext>
          </a:extLst>
        </cdr:cNvPr>
        <cdr:cNvCxnSpPr/>
      </cdr:nvCxnSpPr>
      <cdr:spPr>
        <a:xfrm xmlns:a="http://schemas.openxmlformats.org/drawingml/2006/main">
          <a:off x="3715539" y="3432409"/>
          <a:ext cx="343118"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0.6747</cdr:x>
      <cdr:y>0.85184</cdr:y>
    </cdr:from>
    <cdr:to>
      <cdr:x>0.72965</cdr:x>
      <cdr:y>0.85184</cdr:y>
    </cdr:to>
    <cdr:cxnSp macro="">
      <cdr:nvCxnSpPr>
        <cdr:cNvPr id="6" name="Straight Arrow Connector 5">
          <a:extLst xmlns:a="http://schemas.openxmlformats.org/drawingml/2006/main">
            <a:ext uri="{FF2B5EF4-FFF2-40B4-BE49-F238E27FC236}">
              <a16:creationId xmlns:a16="http://schemas.microsoft.com/office/drawing/2014/main" id="{39F83E3E-22BD-412C-9213-19F4D46E9962}"/>
            </a:ext>
          </a:extLst>
        </cdr:cNvPr>
        <cdr:cNvCxnSpPr/>
      </cdr:nvCxnSpPr>
      <cdr:spPr>
        <a:xfrm xmlns:a="http://schemas.openxmlformats.org/drawingml/2006/main">
          <a:off x="4741409" y="3580269"/>
          <a:ext cx="386172" cy="1"/>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0.81597</cdr:x>
      <cdr:y>0.85542</cdr:y>
    </cdr:from>
    <cdr:to>
      <cdr:x>0.86365</cdr:x>
      <cdr:y>0.85542</cdr:y>
    </cdr:to>
    <cdr:cxnSp macro="">
      <cdr:nvCxnSpPr>
        <cdr:cNvPr id="7" name="Straight Arrow Connector 6">
          <a:extLst xmlns:a="http://schemas.openxmlformats.org/drawingml/2006/main">
            <a:ext uri="{FF2B5EF4-FFF2-40B4-BE49-F238E27FC236}">
              <a16:creationId xmlns:a16="http://schemas.microsoft.com/office/drawing/2014/main" id="{39F83E3E-22BD-412C-9213-19F4D46E9962}"/>
            </a:ext>
          </a:extLst>
        </cdr:cNvPr>
        <cdr:cNvCxnSpPr/>
      </cdr:nvCxnSpPr>
      <cdr:spPr>
        <a:xfrm xmlns:a="http://schemas.openxmlformats.org/drawingml/2006/main">
          <a:off x="5734186" y="3595325"/>
          <a:ext cx="335013"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0.23275</cdr:x>
      <cdr:y>0.63988</cdr:y>
    </cdr:from>
    <cdr:to>
      <cdr:x>0.30004</cdr:x>
      <cdr:y>0.71488</cdr:y>
    </cdr:to>
    <cdr:sp macro="" textlink="">
      <cdr:nvSpPr>
        <cdr:cNvPr id="17" name="TextBox 16">
          <a:extLst xmlns:a="http://schemas.openxmlformats.org/drawingml/2006/main">
            <a:ext uri="{FF2B5EF4-FFF2-40B4-BE49-F238E27FC236}">
              <a16:creationId xmlns:a16="http://schemas.microsoft.com/office/drawing/2014/main" id="{133214ED-D531-433D-A381-13B4D3445E47}"/>
            </a:ext>
          </a:extLst>
        </cdr:cNvPr>
        <cdr:cNvSpPr txBox="1"/>
      </cdr:nvSpPr>
      <cdr:spPr>
        <a:xfrm xmlns:a="http://schemas.openxmlformats.org/drawingml/2006/main">
          <a:off x="1856008" y="2826607"/>
          <a:ext cx="536598" cy="33130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26%</a:t>
          </a:r>
        </a:p>
      </cdr:txBody>
    </cdr:sp>
  </cdr:relSizeAnchor>
  <cdr:relSizeAnchor xmlns:cdr="http://schemas.openxmlformats.org/drawingml/2006/chartDrawing">
    <cdr:from>
      <cdr:x>0.37807</cdr:x>
      <cdr:y>0.70799</cdr:y>
    </cdr:from>
    <cdr:to>
      <cdr:x>0.44536</cdr:x>
      <cdr:y>0.78299</cdr:y>
    </cdr:to>
    <cdr:sp macro="" textlink="">
      <cdr:nvSpPr>
        <cdr:cNvPr id="18" name="TextBox 1">
          <a:extLst xmlns:a="http://schemas.openxmlformats.org/drawingml/2006/main">
            <a:ext uri="{FF2B5EF4-FFF2-40B4-BE49-F238E27FC236}">
              <a16:creationId xmlns:a16="http://schemas.microsoft.com/office/drawing/2014/main" id="{35055401-C6D6-4343-96E3-63D935858B64}"/>
            </a:ext>
          </a:extLst>
        </cdr:cNvPr>
        <cdr:cNvSpPr txBox="1"/>
      </cdr:nvSpPr>
      <cdr:spPr>
        <a:xfrm xmlns:a="http://schemas.openxmlformats.org/drawingml/2006/main">
          <a:off x="3014879" y="3127464"/>
          <a:ext cx="536598" cy="3313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66%</a:t>
          </a:r>
        </a:p>
      </cdr:txBody>
    </cdr:sp>
  </cdr:relSizeAnchor>
  <cdr:relSizeAnchor xmlns:cdr="http://schemas.openxmlformats.org/drawingml/2006/chartDrawing">
    <cdr:from>
      <cdr:x>0.51871</cdr:x>
      <cdr:y>0.74034</cdr:y>
    </cdr:from>
    <cdr:to>
      <cdr:x>0.58601</cdr:x>
      <cdr:y>0.81534</cdr:y>
    </cdr:to>
    <cdr:sp macro="" textlink="">
      <cdr:nvSpPr>
        <cdr:cNvPr id="19" name="TextBox 1">
          <a:extLst xmlns:a="http://schemas.openxmlformats.org/drawingml/2006/main">
            <a:ext uri="{FF2B5EF4-FFF2-40B4-BE49-F238E27FC236}">
              <a16:creationId xmlns:a16="http://schemas.microsoft.com/office/drawing/2014/main" id="{35055401-C6D6-4343-96E3-63D935858B64}"/>
            </a:ext>
          </a:extLst>
        </cdr:cNvPr>
        <cdr:cNvSpPr txBox="1"/>
      </cdr:nvSpPr>
      <cdr:spPr>
        <a:xfrm xmlns:a="http://schemas.openxmlformats.org/drawingml/2006/main">
          <a:off x="4136430" y="3270367"/>
          <a:ext cx="536677" cy="3313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62%</a:t>
          </a:r>
        </a:p>
      </cdr:txBody>
    </cdr:sp>
  </cdr:relSizeAnchor>
  <cdr:relSizeAnchor xmlns:cdr="http://schemas.openxmlformats.org/drawingml/2006/chartDrawing">
    <cdr:from>
      <cdr:x>0.6662</cdr:x>
      <cdr:y>0.77989</cdr:y>
    </cdr:from>
    <cdr:to>
      <cdr:x>0.7335</cdr:x>
      <cdr:y>0.85489</cdr:y>
    </cdr:to>
    <cdr:sp macro="" textlink="">
      <cdr:nvSpPr>
        <cdr:cNvPr id="20" name="TextBox 1">
          <a:extLst xmlns:a="http://schemas.openxmlformats.org/drawingml/2006/main">
            <a:ext uri="{FF2B5EF4-FFF2-40B4-BE49-F238E27FC236}">
              <a16:creationId xmlns:a16="http://schemas.microsoft.com/office/drawing/2014/main" id="{35055401-C6D6-4343-96E3-63D935858B64}"/>
            </a:ext>
          </a:extLst>
        </cdr:cNvPr>
        <cdr:cNvSpPr txBox="1"/>
      </cdr:nvSpPr>
      <cdr:spPr>
        <a:xfrm xmlns:a="http://schemas.openxmlformats.org/drawingml/2006/main">
          <a:off x="5312546" y="3445074"/>
          <a:ext cx="536678" cy="3313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10%</a:t>
          </a:r>
        </a:p>
      </cdr:txBody>
    </cdr:sp>
  </cdr:relSizeAnchor>
  <cdr:relSizeAnchor xmlns:cdr="http://schemas.openxmlformats.org/drawingml/2006/chartDrawing">
    <cdr:from>
      <cdr:x>0.80587</cdr:x>
      <cdr:y>0.7838</cdr:y>
    </cdr:from>
    <cdr:to>
      <cdr:x>0.87316</cdr:x>
      <cdr:y>0.8588</cdr:y>
    </cdr:to>
    <cdr:sp macro="" textlink="">
      <cdr:nvSpPr>
        <cdr:cNvPr id="21" name="TextBox 1">
          <a:extLst xmlns:a="http://schemas.openxmlformats.org/drawingml/2006/main">
            <a:ext uri="{FF2B5EF4-FFF2-40B4-BE49-F238E27FC236}">
              <a16:creationId xmlns:a16="http://schemas.microsoft.com/office/drawing/2014/main" id="{35055401-C6D6-4343-96E3-63D935858B64}"/>
            </a:ext>
          </a:extLst>
        </cdr:cNvPr>
        <cdr:cNvSpPr txBox="1"/>
      </cdr:nvSpPr>
      <cdr:spPr>
        <a:xfrm xmlns:a="http://schemas.openxmlformats.org/drawingml/2006/main">
          <a:off x="6426332" y="3462346"/>
          <a:ext cx="536598" cy="3313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43%</a:t>
          </a:r>
        </a:p>
      </cdr:txBody>
    </cdr:sp>
  </cdr:relSizeAnchor>
</c:userShapes>
</file>

<file path=ppt/drawings/drawing2.xml><?xml version="1.0" encoding="utf-8"?>
<c:userShapes xmlns:c="http://schemas.openxmlformats.org/drawingml/2006/chart">
  <cdr:relSizeAnchor xmlns:cdr="http://schemas.openxmlformats.org/drawingml/2006/chartDrawing">
    <cdr:from>
      <cdr:x>0.33236</cdr:x>
      <cdr:y>0.5587</cdr:y>
    </cdr:from>
    <cdr:to>
      <cdr:x>0.38862</cdr:x>
      <cdr:y>0.5587</cdr:y>
    </cdr:to>
    <cdr:cxnSp macro="">
      <cdr:nvCxnSpPr>
        <cdr:cNvPr id="2" name="Straight Arrow Connector 1">
          <a:extLst xmlns:a="http://schemas.openxmlformats.org/drawingml/2006/main">
            <a:ext uri="{FF2B5EF4-FFF2-40B4-BE49-F238E27FC236}">
              <a16:creationId xmlns:a16="http://schemas.microsoft.com/office/drawing/2014/main" id="{C177A580-1891-4E7F-9C46-44B81734BCC3}"/>
            </a:ext>
          </a:extLst>
        </cdr:cNvPr>
        <cdr:cNvCxnSpPr/>
      </cdr:nvCxnSpPr>
      <cdr:spPr>
        <a:xfrm xmlns:a="http://schemas.openxmlformats.org/drawingml/2006/main">
          <a:off x="2562253" y="2364709"/>
          <a:ext cx="433728"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0.4568</cdr:x>
      <cdr:y>0.67598</cdr:y>
    </cdr:from>
    <cdr:to>
      <cdr:x>0.51306</cdr:x>
      <cdr:y>0.67598</cdr:y>
    </cdr:to>
    <cdr:cxnSp macro="">
      <cdr:nvCxnSpPr>
        <cdr:cNvPr id="3" name="Straight Arrow Connector 2">
          <a:extLst xmlns:a="http://schemas.openxmlformats.org/drawingml/2006/main">
            <a:ext uri="{FF2B5EF4-FFF2-40B4-BE49-F238E27FC236}">
              <a16:creationId xmlns:a16="http://schemas.microsoft.com/office/drawing/2014/main" id="{C177A580-1891-4E7F-9C46-44B81734BCC3}"/>
            </a:ext>
          </a:extLst>
        </cdr:cNvPr>
        <cdr:cNvCxnSpPr/>
      </cdr:nvCxnSpPr>
      <cdr:spPr>
        <a:xfrm xmlns:a="http://schemas.openxmlformats.org/drawingml/2006/main">
          <a:off x="3521657" y="2861099"/>
          <a:ext cx="433728"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0.5816</cdr:x>
      <cdr:y>0.68665</cdr:y>
    </cdr:from>
    <cdr:to>
      <cdr:x>0.63786</cdr:x>
      <cdr:y>0.68665</cdr:y>
    </cdr:to>
    <cdr:cxnSp macro="">
      <cdr:nvCxnSpPr>
        <cdr:cNvPr id="4" name="Straight Arrow Connector 3">
          <a:extLst xmlns:a="http://schemas.openxmlformats.org/drawingml/2006/main">
            <a:ext uri="{FF2B5EF4-FFF2-40B4-BE49-F238E27FC236}">
              <a16:creationId xmlns:a16="http://schemas.microsoft.com/office/drawing/2014/main" id="{C177A580-1891-4E7F-9C46-44B81734BCC3}"/>
            </a:ext>
          </a:extLst>
        </cdr:cNvPr>
        <cdr:cNvCxnSpPr/>
      </cdr:nvCxnSpPr>
      <cdr:spPr>
        <a:xfrm xmlns:a="http://schemas.openxmlformats.org/drawingml/2006/main">
          <a:off x="4483746" y="2906239"/>
          <a:ext cx="433727"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0.33107</cdr:x>
      <cdr:y>0.46039</cdr:y>
    </cdr:from>
    <cdr:to>
      <cdr:x>0.40698</cdr:x>
      <cdr:y>0.5484</cdr:y>
    </cdr:to>
    <cdr:sp macro="" textlink="">
      <cdr:nvSpPr>
        <cdr:cNvPr id="5" name="TextBox 1">
          <a:extLst xmlns:a="http://schemas.openxmlformats.org/drawingml/2006/main">
            <a:ext uri="{FF2B5EF4-FFF2-40B4-BE49-F238E27FC236}">
              <a16:creationId xmlns:a16="http://schemas.microsoft.com/office/drawing/2014/main" id="{641B20E1-283B-4514-ACE0-C9B3DDFF8C80}"/>
            </a:ext>
          </a:extLst>
        </cdr:cNvPr>
        <cdr:cNvSpPr txBox="1"/>
      </cdr:nvSpPr>
      <cdr:spPr>
        <a:xfrm xmlns:a="http://schemas.openxmlformats.org/drawingml/2006/main">
          <a:off x="2552308" y="1948610"/>
          <a:ext cx="585216" cy="3725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83%</a:t>
          </a:r>
        </a:p>
      </cdr:txBody>
    </cdr:sp>
  </cdr:relSizeAnchor>
  <cdr:relSizeAnchor xmlns:cdr="http://schemas.openxmlformats.org/drawingml/2006/chartDrawing">
    <cdr:from>
      <cdr:x>0.45525</cdr:x>
      <cdr:y>0.59508</cdr:y>
    </cdr:from>
    <cdr:to>
      <cdr:x>0.53116</cdr:x>
      <cdr:y>0.6831</cdr:y>
    </cdr:to>
    <cdr:sp macro="" textlink="">
      <cdr:nvSpPr>
        <cdr:cNvPr id="6" name="TextBox 1">
          <a:extLst xmlns:a="http://schemas.openxmlformats.org/drawingml/2006/main">
            <a:ext uri="{FF2B5EF4-FFF2-40B4-BE49-F238E27FC236}">
              <a16:creationId xmlns:a16="http://schemas.microsoft.com/office/drawing/2014/main" id="{641B20E1-283B-4514-ACE0-C9B3DDFF8C80}"/>
            </a:ext>
          </a:extLst>
        </cdr:cNvPr>
        <cdr:cNvSpPr txBox="1"/>
      </cdr:nvSpPr>
      <cdr:spPr>
        <a:xfrm xmlns:a="http://schemas.openxmlformats.org/drawingml/2006/main">
          <a:off x="3509708" y="2518688"/>
          <a:ext cx="585216" cy="37254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47%</a:t>
          </a:r>
        </a:p>
      </cdr:txBody>
    </cdr:sp>
  </cdr:relSizeAnchor>
  <cdr:relSizeAnchor xmlns:cdr="http://schemas.openxmlformats.org/drawingml/2006/chartDrawing">
    <cdr:from>
      <cdr:x>0.5699</cdr:x>
      <cdr:y>0.61105</cdr:y>
    </cdr:from>
    <cdr:to>
      <cdr:x>0.64582</cdr:x>
      <cdr:y>0.70152</cdr:y>
    </cdr:to>
    <cdr:sp macro="" textlink="">
      <cdr:nvSpPr>
        <cdr:cNvPr id="7" name="TextBox 1">
          <a:extLst xmlns:a="http://schemas.openxmlformats.org/drawingml/2006/main">
            <a:ext uri="{FF2B5EF4-FFF2-40B4-BE49-F238E27FC236}">
              <a16:creationId xmlns:a16="http://schemas.microsoft.com/office/drawing/2014/main" id="{641B20E1-283B-4514-ACE0-C9B3DDFF8C80}"/>
            </a:ext>
          </a:extLst>
        </cdr:cNvPr>
        <cdr:cNvSpPr txBox="1"/>
      </cdr:nvSpPr>
      <cdr:spPr>
        <a:xfrm xmlns:a="http://schemas.openxmlformats.org/drawingml/2006/main">
          <a:off x="4393548" y="2586268"/>
          <a:ext cx="585293" cy="3829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102%</a:t>
          </a:r>
        </a:p>
      </cdr:txBody>
    </cdr:sp>
  </cdr:relSizeAnchor>
  <cdr:relSizeAnchor xmlns:cdr="http://schemas.openxmlformats.org/drawingml/2006/chartDrawing">
    <cdr:from>
      <cdr:x>0.82481</cdr:x>
      <cdr:y>0.67927</cdr:y>
    </cdr:from>
    <cdr:to>
      <cdr:x>0.90073</cdr:x>
      <cdr:y>0.76974</cdr:y>
    </cdr:to>
    <cdr:sp macro="" textlink="">
      <cdr:nvSpPr>
        <cdr:cNvPr id="8" name="TextBox 1">
          <a:extLst xmlns:a="http://schemas.openxmlformats.org/drawingml/2006/main">
            <a:ext uri="{FF2B5EF4-FFF2-40B4-BE49-F238E27FC236}">
              <a16:creationId xmlns:a16="http://schemas.microsoft.com/office/drawing/2014/main" id="{2D0C8CFC-AF0A-4314-9995-1D7F3083B53C}"/>
            </a:ext>
          </a:extLst>
        </cdr:cNvPr>
        <cdr:cNvSpPr txBox="1"/>
      </cdr:nvSpPr>
      <cdr:spPr>
        <a:xfrm xmlns:a="http://schemas.openxmlformats.org/drawingml/2006/main">
          <a:off x="6358707" y="2875026"/>
          <a:ext cx="585293" cy="3829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98%</a:t>
          </a:r>
        </a:p>
      </cdr:txBody>
    </cdr:sp>
  </cdr:relSizeAnchor>
  <cdr:relSizeAnchor xmlns:cdr="http://schemas.openxmlformats.org/drawingml/2006/chartDrawing">
    <cdr:from>
      <cdr:x>0.82714</cdr:x>
      <cdr:y>0.74729</cdr:y>
    </cdr:from>
    <cdr:to>
      <cdr:x>0.8834</cdr:x>
      <cdr:y>0.74729</cdr:y>
    </cdr:to>
    <cdr:cxnSp macro="">
      <cdr:nvCxnSpPr>
        <cdr:cNvPr id="9" name="Straight Arrow Connector 8">
          <a:extLst xmlns:a="http://schemas.openxmlformats.org/drawingml/2006/main">
            <a:ext uri="{FF2B5EF4-FFF2-40B4-BE49-F238E27FC236}">
              <a16:creationId xmlns:a16="http://schemas.microsoft.com/office/drawing/2014/main" id="{AA489AD9-2BF5-4682-A242-31FD7ABD5AC4}"/>
            </a:ext>
          </a:extLst>
        </cdr:cNvPr>
        <cdr:cNvCxnSpPr/>
      </cdr:nvCxnSpPr>
      <cdr:spPr>
        <a:xfrm xmlns:a="http://schemas.openxmlformats.org/drawingml/2006/main">
          <a:off x="6376715" y="3162912"/>
          <a:ext cx="433727" cy="0"/>
        </a:xfrm>
        <a:prstGeom xmlns:a="http://schemas.openxmlformats.org/drawingml/2006/main" prst="straightConnector1">
          <a:avLst/>
        </a:prstGeom>
        <a:ln xmlns:a="http://schemas.openxmlformats.org/drawingml/2006/main" w="28575">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0.34576</cdr:x>
      <cdr:y>0</cdr:y>
    </cdr:from>
    <cdr:to>
      <cdr:x>0.70844</cdr:x>
      <cdr:y>0.15054</cdr:y>
    </cdr:to>
    <cdr:grpSp>
      <cdr:nvGrpSpPr>
        <cdr:cNvPr id="2" name="Group 1">
          <a:extLst xmlns:a="http://schemas.openxmlformats.org/drawingml/2006/main">
            <a:ext uri="{FF2B5EF4-FFF2-40B4-BE49-F238E27FC236}">
              <a16:creationId xmlns:a16="http://schemas.microsoft.com/office/drawing/2014/main" id="{EF4F7F65-00A2-4A32-81FC-3E1DEAB746D5}"/>
            </a:ext>
          </a:extLst>
        </cdr:cNvPr>
        <cdr:cNvGrpSpPr/>
      </cdr:nvGrpSpPr>
      <cdr:grpSpPr>
        <a:xfrm xmlns:a="http://schemas.openxmlformats.org/drawingml/2006/main">
          <a:off x="2920930" y="0"/>
          <a:ext cx="3063867" cy="723637"/>
          <a:chOff x="106519" y="-52503"/>
          <a:chExt cx="467009" cy="492161"/>
        </a:xfrm>
      </cdr:grpSpPr>
      <cdr:sp macro="" textlink="">
        <cdr:nvSpPr>
          <cdr:cNvPr id="3" name="Speech Bubble: Rectangle 2">
            <a:extLst xmlns:a="http://schemas.openxmlformats.org/drawingml/2006/main">
              <a:ext uri="{FF2B5EF4-FFF2-40B4-BE49-F238E27FC236}">
                <a16:creationId xmlns:a16="http://schemas.microsoft.com/office/drawing/2014/main" id="{2B6B4742-6D19-4E55-9C03-007A777B9B50}"/>
              </a:ext>
            </a:extLst>
          </cdr:cNvPr>
          <cdr:cNvSpPr/>
        </cdr:nvSpPr>
        <cdr:spPr>
          <a:xfrm xmlns:a="http://schemas.openxmlformats.org/drawingml/2006/main">
            <a:off x="106519" y="-52503"/>
            <a:ext cx="467009" cy="460014"/>
          </a:xfrm>
          <a:prstGeom xmlns:a="http://schemas.openxmlformats.org/drawingml/2006/main" prst="wedgeRectCallout">
            <a:avLst>
              <a:gd name="adj1" fmla="val -31001"/>
              <a:gd name="adj2" fmla="val 99470"/>
            </a:avLst>
          </a:prstGeom>
          <a:solidFill xmlns:a="http://schemas.openxmlformats.org/drawingml/2006/main">
            <a:srgbClr val="DEDEDE"/>
          </a:solidFill>
          <a:ln xmlns:a="http://schemas.openxmlformats.org/drawingml/2006/main" w="9525" cap="flat" cmpd="sng" algn="ctr">
            <a:noFill/>
            <a:prstDash val="solid"/>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no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endParaRPr lang="en-US" dirty="0"/>
          </a:p>
        </cdr:txBody>
      </cdr:sp>
      <cdr:sp macro="" textlink="">
        <cdr:nvSpPr>
          <cdr:cNvPr id="4" name="TextBox 8">
            <a:extLst xmlns:a="http://schemas.openxmlformats.org/drawingml/2006/main">
              <a:ext uri="{FF2B5EF4-FFF2-40B4-BE49-F238E27FC236}">
                <a16:creationId xmlns:a16="http://schemas.microsoft.com/office/drawing/2014/main" id="{640AA546-63A1-4FE0-B34B-8B33AB285552}"/>
              </a:ext>
            </a:extLst>
          </cdr:cNvPr>
          <cdr:cNvSpPr txBox="1"/>
        </cdr:nvSpPr>
        <cdr:spPr>
          <a:xfrm xmlns:a="http://schemas.openxmlformats.org/drawingml/2006/main">
            <a:off x="117725" y="1085"/>
            <a:ext cx="450679" cy="438573"/>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114300" indent="-114300">
              <a:buFontTx/>
              <a:buChar char="-"/>
            </a:pPr>
            <a:r>
              <a:rPr lang="en-US" sz="1400" dirty="0"/>
              <a:t>Scaling up to new districts</a:t>
            </a:r>
          </a:p>
          <a:p xmlns:a="http://schemas.openxmlformats.org/drawingml/2006/main">
            <a:pPr marL="114300" indent="-114300">
              <a:buFontTx/>
              <a:buChar char="-"/>
            </a:pPr>
            <a:r>
              <a:rPr lang="en-US" sz="1400" dirty="0"/>
              <a:t>Intensified testing and case finding</a:t>
            </a:r>
          </a:p>
          <a:p xmlns:a="http://schemas.openxmlformats.org/drawingml/2006/main">
            <a:endParaRPr lang="en-US" sz="1400" b="1" dirty="0"/>
          </a:p>
        </cdr:txBody>
      </cdr:sp>
    </cdr:grpSp>
  </cdr:relSizeAnchor>
</c:userShapes>
</file>

<file path=ppt/drawings/drawing4.xml><?xml version="1.0" encoding="utf-8"?>
<c:userShapes xmlns:c="http://schemas.openxmlformats.org/drawingml/2006/chart">
  <cdr:relSizeAnchor xmlns:cdr="http://schemas.openxmlformats.org/drawingml/2006/chartDrawing">
    <cdr:from>
      <cdr:x>0.6518</cdr:x>
      <cdr:y>0.04808</cdr:y>
    </cdr:from>
    <cdr:to>
      <cdr:x>0.6518</cdr:x>
      <cdr:y>0.77404</cdr:y>
    </cdr:to>
    <cdr:cxnSp macro="">
      <cdr:nvCxnSpPr>
        <cdr:cNvPr id="2" name="Straight Connector 1">
          <a:extLst xmlns:a="http://schemas.openxmlformats.org/drawingml/2006/main">
            <a:ext uri="{FF2B5EF4-FFF2-40B4-BE49-F238E27FC236}">
              <a16:creationId xmlns:a16="http://schemas.microsoft.com/office/drawing/2014/main" id="{AAF2FF63-2318-4F11-9C09-9D3E17FBE665}"/>
            </a:ext>
          </a:extLst>
        </cdr:cNvPr>
        <cdr:cNvCxnSpPr/>
      </cdr:nvCxnSpPr>
      <cdr:spPr>
        <a:xfrm xmlns:a="http://schemas.openxmlformats.org/drawingml/2006/main">
          <a:off x="6854098" y="245806"/>
          <a:ext cx="0" cy="3711674"/>
        </a:xfrm>
        <a:prstGeom xmlns:a="http://schemas.openxmlformats.org/drawingml/2006/main" prst="line">
          <a:avLst/>
        </a:prstGeom>
        <a:ln xmlns:a="http://schemas.openxmlformats.org/drawingml/2006/main" w="19050"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dr:relSizeAnchor xmlns:cdr="http://schemas.openxmlformats.org/drawingml/2006/chartDrawing">
    <cdr:from>
      <cdr:x>0.55049</cdr:x>
      <cdr:y>0.05192</cdr:y>
    </cdr:from>
    <cdr:to>
      <cdr:x>0.55049</cdr:x>
      <cdr:y>0.76923</cdr:y>
    </cdr:to>
    <cdr:cxnSp macro="">
      <cdr:nvCxnSpPr>
        <cdr:cNvPr id="3" name="Straight Connector 2">
          <a:extLst xmlns:a="http://schemas.openxmlformats.org/drawingml/2006/main">
            <a:ext uri="{FF2B5EF4-FFF2-40B4-BE49-F238E27FC236}">
              <a16:creationId xmlns:a16="http://schemas.microsoft.com/office/drawing/2014/main" id="{AAF2FF63-2318-4F11-9C09-9D3E17FBE665}"/>
            </a:ext>
          </a:extLst>
        </cdr:cNvPr>
        <cdr:cNvCxnSpPr/>
      </cdr:nvCxnSpPr>
      <cdr:spPr>
        <a:xfrm xmlns:a="http://schemas.openxmlformats.org/drawingml/2006/main">
          <a:off x="5788742" y="265471"/>
          <a:ext cx="0" cy="3667432"/>
        </a:xfrm>
        <a:prstGeom xmlns:a="http://schemas.openxmlformats.org/drawingml/2006/main" prst="line">
          <a:avLst/>
        </a:prstGeom>
        <a:ln xmlns:a="http://schemas.openxmlformats.org/drawingml/2006/main" w="19050" cap="flat" cmpd="sng" algn="ctr">
          <a:solidFill>
            <a:schemeClr val="dk1"/>
          </a:solidFill>
          <a:prstDash val="dash"/>
          <a:round/>
          <a:headEnd type="none" w="med" len="med"/>
          <a:tailEnd type="none" w="med" len="med"/>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3E87E-436D-45D5-B8B0-3F70F1028DA0}" type="datetimeFigureOut">
              <a:rPr lang="en-US" smtClean="0"/>
              <a:t>7/26/2018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EC006-8C48-46A9-A914-FC17E8ADBC2A}" type="slidenum">
              <a:rPr lang="en-US" smtClean="0"/>
              <a:t>‹#›</a:t>
            </a:fld>
            <a:endParaRPr lang="en-US" dirty="0"/>
          </a:p>
        </p:txBody>
      </p:sp>
    </p:spTree>
    <p:extLst>
      <p:ext uri="{BB962C8B-B14F-4D97-AF65-F5344CB8AC3E}">
        <p14:creationId xmlns:p14="http://schemas.microsoft.com/office/powerpoint/2010/main" val="3445319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EC006-8C48-46A9-A914-FC17E8ADBC2A}" type="slidenum">
              <a:rPr lang="en-US" smtClean="0"/>
              <a:t>2</a:t>
            </a:fld>
            <a:endParaRPr lang="en-US" dirty="0"/>
          </a:p>
        </p:txBody>
      </p:sp>
    </p:spTree>
    <p:extLst>
      <p:ext uri="{BB962C8B-B14F-4D97-AF65-F5344CB8AC3E}">
        <p14:creationId xmlns:p14="http://schemas.microsoft.com/office/powerpoint/2010/main" val="2578759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E6AFA-14DE-407A-B70A-F795034FA26B}" type="slidenum">
              <a:rPr lang="en-US" smtClean="0"/>
              <a:t>3</a:t>
            </a:fld>
            <a:endParaRPr lang="en-US" dirty="0"/>
          </a:p>
        </p:txBody>
      </p:sp>
    </p:spTree>
    <p:extLst>
      <p:ext uri="{BB962C8B-B14F-4D97-AF65-F5344CB8AC3E}">
        <p14:creationId xmlns:p14="http://schemas.microsoft.com/office/powerpoint/2010/main" val="210808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EC006-8C48-46A9-A914-FC17E8ADBC2A}" type="slidenum">
              <a:rPr lang="en-US" smtClean="0"/>
              <a:t>4</a:t>
            </a:fld>
            <a:endParaRPr lang="en-US" dirty="0"/>
          </a:p>
        </p:txBody>
      </p:sp>
    </p:spTree>
    <p:extLst>
      <p:ext uri="{BB962C8B-B14F-4D97-AF65-F5344CB8AC3E}">
        <p14:creationId xmlns:p14="http://schemas.microsoft.com/office/powerpoint/2010/main" val="200593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EC006-8C48-46A9-A914-FC17E8ADBC2A}" type="slidenum">
              <a:rPr lang="en-US" smtClean="0"/>
              <a:t>5</a:t>
            </a:fld>
            <a:endParaRPr lang="en-US" dirty="0"/>
          </a:p>
        </p:txBody>
      </p:sp>
    </p:spTree>
    <p:extLst>
      <p:ext uri="{BB962C8B-B14F-4D97-AF65-F5344CB8AC3E}">
        <p14:creationId xmlns:p14="http://schemas.microsoft.com/office/powerpoint/2010/main" val="2783526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E6AFA-14DE-407A-B70A-F795034FA26B}" type="slidenum">
              <a:rPr lang="en-US" smtClean="0"/>
              <a:t>6</a:t>
            </a:fld>
            <a:endParaRPr lang="en-US" dirty="0"/>
          </a:p>
        </p:txBody>
      </p:sp>
    </p:spTree>
    <p:extLst>
      <p:ext uri="{BB962C8B-B14F-4D97-AF65-F5344CB8AC3E}">
        <p14:creationId xmlns:p14="http://schemas.microsoft.com/office/powerpoint/2010/main" val="2450644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9E6AFA-14DE-407A-B70A-F795034FA26B}" type="slidenum">
              <a:rPr lang="en-US" smtClean="0"/>
              <a:t>7</a:t>
            </a:fld>
            <a:endParaRPr lang="en-US" dirty="0"/>
          </a:p>
        </p:txBody>
      </p:sp>
    </p:spTree>
    <p:extLst>
      <p:ext uri="{BB962C8B-B14F-4D97-AF65-F5344CB8AC3E}">
        <p14:creationId xmlns:p14="http://schemas.microsoft.com/office/powerpoint/2010/main" val="397387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6EC006-8C48-46A9-A914-FC17E8ADBC2A}" type="slidenum">
              <a:rPr lang="en-US" smtClean="0"/>
              <a:t>10</a:t>
            </a:fld>
            <a:endParaRPr lang="en-US" dirty="0"/>
          </a:p>
        </p:txBody>
      </p:sp>
    </p:spTree>
    <p:extLst>
      <p:ext uri="{BB962C8B-B14F-4D97-AF65-F5344CB8AC3E}">
        <p14:creationId xmlns:p14="http://schemas.microsoft.com/office/powerpoint/2010/main" val="472544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94C7893-2DC7-464D-8029-AF5EF2EFB174}" type="slidenum">
              <a:rPr lang="en-ZA" smtClean="0"/>
              <a:t>11</a:t>
            </a:fld>
            <a:endParaRPr lang="en-ZA" dirty="0"/>
          </a:p>
        </p:txBody>
      </p:sp>
    </p:spTree>
    <p:extLst>
      <p:ext uri="{BB962C8B-B14F-4D97-AF65-F5344CB8AC3E}">
        <p14:creationId xmlns:p14="http://schemas.microsoft.com/office/powerpoint/2010/main" val="37028208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Blue background-01-01.png"/>
          <p:cNvPicPr>
            <a:picLocks noChangeAspect="1"/>
          </p:cNvPicPr>
          <p:nvPr userDrawn="1"/>
        </p:nvPicPr>
        <p:blipFill rotWithShape="1">
          <a:blip r:embed="rId2">
            <a:extLst>
              <a:ext uri="{28A0092B-C50C-407E-A947-70E740481C1C}">
                <a14:useLocalDpi xmlns:a14="http://schemas.microsoft.com/office/drawing/2010/main" val="0"/>
              </a:ext>
            </a:extLst>
          </a:blip>
          <a:srcRect b="15563"/>
          <a:stretch/>
        </p:blipFill>
        <p:spPr>
          <a:xfrm>
            <a:off x="0" y="0"/>
            <a:ext cx="9144000" cy="5790712"/>
          </a:xfrm>
          <a:prstGeom prst="rect">
            <a:avLst/>
          </a:prstGeom>
        </p:spPr>
      </p:pic>
      <p:pic>
        <p:nvPicPr>
          <p:cNvPr id="10" name="Picture 9" descr="LINKAGES_Logo_v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71739" y="6134615"/>
            <a:ext cx="1569352" cy="555812"/>
          </a:xfrm>
          <a:prstGeom prst="rect">
            <a:avLst/>
          </a:prstGeom>
        </p:spPr>
      </p:pic>
      <p:pic>
        <p:nvPicPr>
          <p:cNvPr id="11" name="Picture 10" descr="Horizontal_RGB_600.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031" y="5896499"/>
            <a:ext cx="2621935" cy="1012164"/>
          </a:xfrm>
          <a:prstGeom prst="rect">
            <a:avLst/>
          </a:prstGeom>
        </p:spPr>
      </p:pic>
      <p:sp>
        <p:nvSpPr>
          <p:cNvPr id="17" name="Title 16"/>
          <p:cNvSpPr>
            <a:spLocks noGrp="1"/>
          </p:cNvSpPr>
          <p:nvPr>
            <p:ph type="title"/>
          </p:nvPr>
        </p:nvSpPr>
        <p:spPr>
          <a:xfrm>
            <a:off x="457200" y="1572536"/>
            <a:ext cx="8229600" cy="1560960"/>
          </a:xfrm>
        </p:spPr>
        <p:txBody>
          <a:bodyPr>
            <a:normAutofit/>
          </a:bodyPr>
          <a:lstStyle>
            <a:lvl1pPr algn="l">
              <a:defRPr sz="4400">
                <a:solidFill>
                  <a:schemeClr val="bg1"/>
                </a:solidFill>
              </a:defRPr>
            </a:lvl1pPr>
          </a:lstStyle>
          <a:p>
            <a:r>
              <a:rPr lang="en-US" dirty="0"/>
              <a:t>Click to edit Master title style</a:t>
            </a:r>
          </a:p>
        </p:txBody>
      </p:sp>
      <p:sp>
        <p:nvSpPr>
          <p:cNvPr id="2" name="Rectangle 1"/>
          <p:cNvSpPr/>
          <p:nvPr userDrawn="1"/>
        </p:nvSpPr>
        <p:spPr>
          <a:xfrm>
            <a:off x="0" y="5710841"/>
            <a:ext cx="9144000" cy="182523"/>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descr="FHI360_Logo_NewTag_Horiz_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95896" y="6134615"/>
            <a:ext cx="1158227" cy="515797"/>
          </a:xfrm>
          <a:prstGeom prst="rect">
            <a:avLst/>
          </a:prstGeom>
        </p:spPr>
      </p:pic>
      <p:pic>
        <p:nvPicPr>
          <p:cNvPr id="13" name="Picture 12" descr="PEPFARLogoDomestic_Tagline.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966945" y="6077630"/>
            <a:ext cx="1825720" cy="660719"/>
          </a:xfrm>
          <a:prstGeom prst="rect">
            <a:avLst/>
          </a:prstGeom>
        </p:spPr>
      </p:pic>
    </p:spTree>
    <p:extLst>
      <p:ext uri="{BB962C8B-B14F-4D97-AF65-F5344CB8AC3E}">
        <p14:creationId xmlns:p14="http://schemas.microsoft.com/office/powerpoint/2010/main" val="1870516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with Default Logos">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pic>
        <p:nvPicPr>
          <p:cNvPr id="4" name="Picture 3" descr="Horizontal_CMYK [Converted].png"/>
          <p:cNvPicPr>
            <a:picLocks noChangeAspect="1"/>
          </p:cNvPicPr>
          <p:nvPr userDrawn="1"/>
        </p:nvPicPr>
        <p:blipFill>
          <a:blip r:embed="rId2"/>
          <a:stretch>
            <a:fillRect/>
          </a:stretch>
        </p:blipFill>
        <p:spPr>
          <a:xfrm>
            <a:off x="293822" y="6140976"/>
            <a:ext cx="1359132" cy="404310"/>
          </a:xfrm>
          <a:prstGeom prst="rect">
            <a:avLst/>
          </a:prstGeom>
        </p:spPr>
      </p:pic>
      <p:sp>
        <p:nvSpPr>
          <p:cNvPr id="6" name="Title 1"/>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7" name="Text Placeholder 3"/>
          <p:cNvSpPr>
            <a:spLocks noGrp="1"/>
          </p:cNvSpPr>
          <p:nvPr>
            <p:ph type="body" sz="quarter" idx="10"/>
          </p:nvPr>
        </p:nvSpPr>
        <p:spPr>
          <a:xfrm>
            <a:off x="467360" y="1767839"/>
            <a:ext cx="8219440"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pic>
        <p:nvPicPr>
          <p:cNvPr id="8" name="Picture 7" descr="LINKAGES_Logo_v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0995" y="6154344"/>
            <a:ext cx="1141752" cy="404370"/>
          </a:xfrm>
          <a:prstGeom prst="rect">
            <a:avLst/>
          </a:prstGeom>
        </p:spPr>
      </p:pic>
      <p:pic>
        <p:nvPicPr>
          <p:cNvPr id="10" name="Picture 9" descr="FHI360_Logo_NewTag_Horiz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3482" y="6154344"/>
            <a:ext cx="842646" cy="375258"/>
          </a:xfrm>
          <a:prstGeom prst="rect">
            <a:avLst/>
          </a:prstGeom>
        </p:spPr>
      </p:pic>
      <p:pic>
        <p:nvPicPr>
          <p:cNvPr id="11" name="Picture 10" descr="PEPFARLogoDomestic_Tagline.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586665" y="6112885"/>
            <a:ext cx="1328267" cy="480693"/>
          </a:xfrm>
          <a:prstGeom prst="rect">
            <a:avLst/>
          </a:prstGeom>
        </p:spPr>
      </p:pic>
    </p:spTree>
    <p:extLst>
      <p:ext uri="{BB962C8B-B14F-4D97-AF65-F5344CB8AC3E}">
        <p14:creationId xmlns:p14="http://schemas.microsoft.com/office/powerpoint/2010/main" val="1282972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1656080" y="211516"/>
            <a:ext cx="703072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6" name="Text Placeholder 3"/>
          <p:cNvSpPr>
            <a:spLocks noGrp="1"/>
          </p:cNvSpPr>
          <p:nvPr>
            <p:ph type="body" sz="quarter" idx="10"/>
          </p:nvPr>
        </p:nvSpPr>
        <p:spPr>
          <a:xfrm>
            <a:off x="1656080" y="1584325"/>
            <a:ext cx="7030720"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cxnSp>
        <p:nvCxnSpPr>
          <p:cNvPr id="7" name="Straight Connector 6"/>
          <p:cNvCxnSpPr/>
          <p:nvPr userDrawn="1"/>
        </p:nvCxnSpPr>
        <p:spPr>
          <a:xfrm>
            <a:off x="1727200" y="1148080"/>
            <a:ext cx="239776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13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a:xfrm flipV="1">
            <a:off x="0" y="6691304"/>
            <a:ext cx="918972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4" name="Title 1"/>
          <p:cNvSpPr>
            <a:spLocks noGrp="1"/>
          </p:cNvSpPr>
          <p:nvPr>
            <p:ph type="title"/>
          </p:nvPr>
        </p:nvSpPr>
        <p:spPr>
          <a:xfrm>
            <a:off x="467360" y="445196"/>
            <a:ext cx="8219440" cy="972441"/>
          </a:xfrm>
          <a:prstGeom prst="rect">
            <a:avLst/>
          </a:prstGeom>
        </p:spPr>
        <p:txBody>
          <a:bodyPr vert="horz">
            <a:normAutofit/>
          </a:bodyPr>
          <a:lstStyle>
            <a:lvl1pPr algn="l">
              <a:defRPr sz="3600">
                <a:solidFill>
                  <a:srgbClr val="595959"/>
                </a:solidFill>
              </a:defRPr>
            </a:lvl1pPr>
          </a:lstStyle>
          <a:p>
            <a:r>
              <a:rPr lang="en-US" dirty="0"/>
              <a:t>Click to edit Master title style</a:t>
            </a:r>
          </a:p>
        </p:txBody>
      </p:sp>
      <p:sp>
        <p:nvSpPr>
          <p:cNvPr id="5" name="Text Placeholder 3"/>
          <p:cNvSpPr>
            <a:spLocks noGrp="1"/>
          </p:cNvSpPr>
          <p:nvPr>
            <p:ph type="body" sz="quarter" idx="10"/>
          </p:nvPr>
        </p:nvSpPr>
        <p:spPr>
          <a:xfrm>
            <a:off x="467360" y="1767839"/>
            <a:ext cx="8219440"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a:t>
            </a:r>
            <a:r>
              <a:rPr lang="en-US" dirty="0"/>
              <a:t>level</a:t>
            </a:r>
          </a:p>
          <a:p>
            <a:pPr lvl="2"/>
            <a:r>
              <a:rPr lang="en-US" dirty="0"/>
              <a:t>Third level</a:t>
            </a:r>
          </a:p>
        </p:txBody>
      </p:sp>
    </p:spTree>
    <p:extLst>
      <p:ext uri="{BB962C8B-B14F-4D97-AF65-F5344CB8AC3E}">
        <p14:creationId xmlns:p14="http://schemas.microsoft.com/office/powerpoint/2010/main" val="100240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pic>
        <p:nvPicPr>
          <p:cNvPr id="2" name="Picture 1" descr="Linkages background-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6"/>
          <p:cNvSpPr>
            <a:spLocks noGrp="1"/>
          </p:cNvSpPr>
          <p:nvPr>
            <p:ph type="title"/>
          </p:nvPr>
        </p:nvSpPr>
        <p:spPr>
          <a:xfrm>
            <a:off x="1717040" y="1356912"/>
            <a:ext cx="6929120" cy="1560960"/>
          </a:xfrm>
        </p:spPr>
        <p:txBody>
          <a:bodyPr>
            <a:normAutofit/>
          </a:bodyPr>
          <a:lstStyle>
            <a:lvl1pPr algn="l">
              <a:defRPr sz="4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77360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Faces">
    <p:spTree>
      <p:nvGrpSpPr>
        <p:cNvPr id="1" name=""/>
        <p:cNvGrpSpPr/>
        <p:nvPr/>
      </p:nvGrpSpPr>
      <p:grpSpPr>
        <a:xfrm>
          <a:off x="0" y="0"/>
          <a:ext cx="0" cy="0"/>
          <a:chOff x="0" y="0"/>
          <a:chExt cx="0" cy="0"/>
        </a:xfrm>
      </p:grpSpPr>
      <p:pic>
        <p:nvPicPr>
          <p:cNvPr id="2" name="Picture 1" descr="Linkages backgroundNo blu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1656080" y="211516"/>
            <a:ext cx="4033520" cy="1242634"/>
          </a:xfrm>
          <a:prstGeom prst="rect">
            <a:avLst/>
          </a:prstGeom>
        </p:spPr>
        <p:txBody>
          <a:bodyPr vert="horz">
            <a:normAutofit/>
          </a:bodyPr>
          <a:lstStyle>
            <a:lvl1pPr algn="l">
              <a:defRPr sz="3600">
                <a:solidFill>
                  <a:srgbClr val="595959"/>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1656080" y="1978025"/>
            <a:ext cx="7030720" cy="4360366"/>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buClr>
                <a:srgbClr val="E7432C"/>
              </a:buCl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Edit Master text styles</a:t>
            </a:r>
          </a:p>
          <a:p>
            <a:pPr lvl="1"/>
            <a:r>
              <a:rPr lang="en-US" dirty="0"/>
              <a:t>Second level</a:t>
            </a:r>
          </a:p>
          <a:p>
            <a:pPr lvl="2"/>
            <a:r>
              <a:rPr lang="en-US" dirty="0"/>
              <a:t>Third level</a:t>
            </a:r>
          </a:p>
        </p:txBody>
      </p:sp>
      <p:cxnSp>
        <p:nvCxnSpPr>
          <p:cNvPr id="7" name="Straight Connector 6"/>
          <p:cNvCxnSpPr/>
          <p:nvPr/>
        </p:nvCxnSpPr>
        <p:spPr>
          <a:xfrm>
            <a:off x="1727200" y="1573530"/>
            <a:ext cx="239776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672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2E0C4B-1941-442E-A2E2-270F4F1E05A1}" type="datetimeFigureOut">
              <a:rPr lang="en-US" smtClean="0"/>
              <a:t>7/26/2018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8C9DE3-2FC7-4869-9CD2-BF35C1347426}" type="slidenum">
              <a:rPr lang="en-US" smtClean="0"/>
              <a:t>‹#›</a:t>
            </a:fld>
            <a:endParaRPr lang="en-US" dirty="0"/>
          </a:p>
        </p:txBody>
      </p:sp>
    </p:spTree>
    <p:extLst>
      <p:ext uri="{BB962C8B-B14F-4D97-AF65-F5344CB8AC3E}">
        <p14:creationId xmlns:p14="http://schemas.microsoft.com/office/powerpoint/2010/main" val="357310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7345"/>
            <a:ext cx="82296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91291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fhi360.org/sites/default/files/media/documents/linkages-newsletter-jan15.pdf" TargetMode="External"/><Relationship Id="rId2" Type="http://schemas.openxmlformats.org/officeDocument/2006/relationships/hyperlink" Target="http://fhi360.us9.list-manage.com/subscribe?u=92222f8f3ad2bfe9c770cf4b0&amp;id=8f29ac1fc3" TargetMode="Externa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us9.campaign-archive2.com/?u=92222f8f3ad2bfe9c770cf4b0&amp;id=50cfd8421b&amp;e=6baafd5fb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387" y="372810"/>
            <a:ext cx="8602760" cy="2203781"/>
          </a:xfrm>
        </p:spPr>
        <p:txBody>
          <a:bodyPr>
            <a:noAutofit/>
          </a:bodyPr>
          <a:lstStyle/>
          <a:p>
            <a:r>
              <a:rPr lang="en-US" sz="3200" dirty="0">
                <a:latin typeface="Arial" panose="020B0604020202020204" pitchFamily="34" charset="0"/>
                <a:cs typeface="Arial" panose="020B0604020202020204" pitchFamily="34" charset="0"/>
              </a:rPr>
              <a:t>Delivering a Comprehensive Package of </a:t>
            </a: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HIV Prevention, Care, and Treatment Services for Key Populations: FHI 360 LINKAGES Malawi Project</a:t>
            </a:r>
          </a:p>
        </p:txBody>
      </p:sp>
      <p:sp>
        <p:nvSpPr>
          <p:cNvPr id="5" name="TextBox 4"/>
          <p:cNvSpPr txBox="1"/>
          <p:nvPr/>
        </p:nvSpPr>
        <p:spPr>
          <a:xfrm>
            <a:off x="440387" y="2892718"/>
            <a:ext cx="7215882" cy="1323439"/>
          </a:xfrm>
          <a:prstGeom prst="rect">
            <a:avLst/>
          </a:prstGeom>
          <a:noFill/>
        </p:spPr>
        <p:txBody>
          <a:bodyPr wrap="square" rtlCol="0">
            <a:spAutoFit/>
          </a:bodyPr>
          <a:lstStyle/>
          <a:p>
            <a:r>
              <a:rPr lang="en-US" sz="2000" b="1" dirty="0">
                <a:solidFill>
                  <a:schemeClr val="bg1"/>
                </a:solidFill>
              </a:rPr>
              <a:t>Gift Kamanga, </a:t>
            </a:r>
            <a:r>
              <a:rPr lang="en-US" sz="2000" dirty="0">
                <a:solidFill>
                  <a:schemeClr val="bg1"/>
                </a:solidFill>
              </a:rPr>
              <a:t>Louis Banda, Laston Banda, Christina Banda, Maria Mkandawire, Stanley Kalyati, Elizabeth Mpunga, McPherson Gondwe, Melchiade Ruberintwari, Dorica Boyee</a:t>
            </a:r>
            <a:r>
              <a:rPr lang="en-US" sz="2000" baseline="30000" dirty="0">
                <a:solidFill>
                  <a:schemeClr val="bg1"/>
                </a:solidFill>
              </a:rPr>
              <a:t>,</a:t>
            </a:r>
            <a:r>
              <a:rPr lang="en-US" sz="2000" dirty="0">
                <a:solidFill>
                  <a:schemeClr val="bg1"/>
                </a:solidFill>
              </a:rPr>
              <a:t> Navindra Persaud, Christopher Akolo</a:t>
            </a:r>
          </a:p>
        </p:txBody>
      </p:sp>
      <p:cxnSp>
        <p:nvCxnSpPr>
          <p:cNvPr id="6" name="Straight Connector 5"/>
          <p:cNvCxnSpPr/>
          <p:nvPr/>
        </p:nvCxnSpPr>
        <p:spPr>
          <a:xfrm>
            <a:off x="531800" y="2753149"/>
            <a:ext cx="749300" cy="1588"/>
          </a:xfrm>
          <a:prstGeom prst="line">
            <a:avLst/>
          </a:prstGeom>
          <a:ln w="76200" cap="flat" cmpd="sng" algn="ctr">
            <a:solidFill>
              <a:srgbClr val="00486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6E108E2-0DAC-4ED7-B675-48FB05C5B75F}"/>
              </a:ext>
            </a:extLst>
          </p:cNvPr>
          <p:cNvSpPr/>
          <p:nvPr/>
        </p:nvSpPr>
        <p:spPr>
          <a:xfrm>
            <a:off x="440387" y="4513364"/>
            <a:ext cx="7491663" cy="646331"/>
          </a:xfrm>
          <a:prstGeom prst="rect">
            <a:avLst/>
          </a:prstGeom>
        </p:spPr>
        <p:txBody>
          <a:bodyPr wrap="square">
            <a:spAutoFit/>
          </a:bodyPr>
          <a:lstStyle/>
          <a:p>
            <a:r>
              <a:rPr lang="en-US" b="1" spc="100" dirty="0">
                <a:solidFill>
                  <a:schemeClr val="bg1"/>
                </a:solidFill>
                <a:latin typeface="Calibri"/>
                <a:cs typeface="Calibri"/>
              </a:rPr>
              <a:t>Presented at AIDS 2018, Amsterdam, The Netherlands, July 26, 2018</a:t>
            </a:r>
          </a:p>
          <a:p>
            <a:r>
              <a:rPr lang="en-US" b="1" spc="100" dirty="0">
                <a:solidFill>
                  <a:schemeClr val="bg1"/>
                </a:solidFill>
                <a:latin typeface="Calibri"/>
                <a:cs typeface="Calibri"/>
              </a:rPr>
              <a:t>Abstract</a:t>
            </a:r>
            <a:r>
              <a:rPr lang="en-US" b="1" spc="100">
                <a:solidFill>
                  <a:schemeClr val="bg1"/>
                </a:solidFill>
                <a:latin typeface="Calibri"/>
                <a:cs typeface="Calibri"/>
              </a:rPr>
              <a:t>: </a:t>
            </a:r>
            <a:r>
              <a:rPr lang="en-US" b="1">
                <a:solidFill>
                  <a:schemeClr val="bg1"/>
                </a:solidFill>
              </a:rPr>
              <a:t>THAC0201</a:t>
            </a:r>
            <a:r>
              <a:rPr lang="en-US" b="1" spc="100">
                <a:solidFill>
                  <a:schemeClr val="bg1"/>
                </a:solidFill>
                <a:cs typeface="Calibri"/>
              </a:rPr>
              <a:t> </a:t>
            </a:r>
            <a:endParaRPr lang="en-US" b="1" dirty="0">
              <a:solidFill>
                <a:schemeClr val="bg1"/>
              </a:solidFill>
              <a:latin typeface="Calibri"/>
              <a:cs typeface="Calibri"/>
            </a:endParaRPr>
          </a:p>
        </p:txBody>
      </p:sp>
    </p:spTree>
    <p:extLst>
      <p:ext uri="{BB962C8B-B14F-4D97-AF65-F5344CB8AC3E}">
        <p14:creationId xmlns:p14="http://schemas.microsoft.com/office/powerpoint/2010/main" val="2010496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C8B2-5A70-492A-9107-0AABE2D3ED0F}"/>
              </a:ext>
            </a:extLst>
          </p:cNvPr>
          <p:cNvSpPr>
            <a:spLocks noGrp="1"/>
          </p:cNvSpPr>
          <p:nvPr>
            <p:ph type="title"/>
          </p:nvPr>
        </p:nvSpPr>
        <p:spPr>
          <a:xfrm>
            <a:off x="1633818" y="105218"/>
            <a:ext cx="7532597" cy="972441"/>
          </a:xfrm>
        </p:spPr>
        <p:txBody>
          <a:bodyPr>
            <a:noAutofit/>
          </a:bodyPr>
          <a:lstStyle/>
          <a:p>
            <a:r>
              <a:rPr lang="en-US" sz="3200" b="1" dirty="0"/>
              <a:t>Trend in Knowing HIV Status and </a:t>
            </a:r>
            <a:br>
              <a:rPr lang="en-US" sz="3200" b="1" dirty="0"/>
            </a:br>
            <a:r>
              <a:rPr lang="en-US" sz="3200" b="1" dirty="0"/>
              <a:t>Linkage to ART among FSW</a:t>
            </a:r>
          </a:p>
        </p:txBody>
      </p:sp>
      <p:graphicFrame>
        <p:nvGraphicFramePr>
          <p:cNvPr id="4" name="Chart 3">
            <a:extLst>
              <a:ext uri="{FF2B5EF4-FFF2-40B4-BE49-F238E27FC236}">
                <a16:creationId xmlns:a16="http://schemas.microsoft.com/office/drawing/2014/main" id="{77D9994E-DB80-4B75-AA61-A45CFE40101D}"/>
              </a:ext>
            </a:extLst>
          </p:cNvPr>
          <p:cNvGraphicFramePr/>
          <p:nvPr>
            <p:extLst>
              <p:ext uri="{D42A27DB-BD31-4B8C-83A1-F6EECF244321}">
                <p14:modId xmlns:p14="http://schemas.microsoft.com/office/powerpoint/2010/main" val="3218689129"/>
              </p:ext>
            </p:extLst>
          </p:nvPr>
        </p:nvGraphicFramePr>
        <p:xfrm>
          <a:off x="718562" y="1459621"/>
          <a:ext cx="8447853" cy="4806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933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8988-C3E7-4670-AEB5-B30C37AA22E6}"/>
              </a:ext>
            </a:extLst>
          </p:cNvPr>
          <p:cNvSpPr>
            <a:spLocks noGrp="1"/>
          </p:cNvSpPr>
          <p:nvPr>
            <p:ph type="title"/>
          </p:nvPr>
        </p:nvSpPr>
        <p:spPr>
          <a:xfrm>
            <a:off x="1656080" y="63599"/>
            <a:ext cx="7030720" cy="972441"/>
          </a:xfrm>
        </p:spPr>
        <p:txBody>
          <a:bodyPr>
            <a:noAutofit/>
          </a:bodyPr>
          <a:lstStyle/>
          <a:p>
            <a:r>
              <a:rPr lang="en-US" sz="3200" b="1" dirty="0"/>
              <a:t>HIV Case Finding Trend among MSM (Poster THPEC 251)</a:t>
            </a:r>
          </a:p>
        </p:txBody>
      </p:sp>
      <p:graphicFrame>
        <p:nvGraphicFramePr>
          <p:cNvPr id="4" name="Chart 3">
            <a:extLst>
              <a:ext uri="{FF2B5EF4-FFF2-40B4-BE49-F238E27FC236}">
                <a16:creationId xmlns:a16="http://schemas.microsoft.com/office/drawing/2014/main" id="{EF8EDBD7-6536-4FB1-B9D7-FD392760A1EC}"/>
              </a:ext>
            </a:extLst>
          </p:cNvPr>
          <p:cNvGraphicFramePr/>
          <p:nvPr>
            <p:extLst>
              <p:ext uri="{D42A27DB-BD31-4B8C-83A1-F6EECF244321}">
                <p14:modId xmlns:p14="http://schemas.microsoft.com/office/powerpoint/2010/main" val="977482350"/>
              </p:ext>
            </p:extLst>
          </p:nvPr>
        </p:nvGraphicFramePr>
        <p:xfrm>
          <a:off x="951378" y="1928678"/>
          <a:ext cx="7886700" cy="38345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15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AB4F9-497C-4194-A050-B3B4EF5D155F}"/>
              </a:ext>
            </a:extLst>
          </p:cNvPr>
          <p:cNvSpPr>
            <a:spLocks noGrp="1"/>
          </p:cNvSpPr>
          <p:nvPr>
            <p:ph type="title"/>
          </p:nvPr>
        </p:nvSpPr>
        <p:spPr>
          <a:xfrm>
            <a:off x="1656080" y="167148"/>
            <a:ext cx="7030720" cy="826309"/>
          </a:xfrm>
        </p:spPr>
        <p:txBody>
          <a:bodyPr>
            <a:normAutofit/>
          </a:bodyPr>
          <a:lstStyle/>
          <a:p>
            <a:r>
              <a:rPr lang="en-US" sz="3200" b="1" dirty="0"/>
              <a:t>Summary and Lessons Learned </a:t>
            </a:r>
          </a:p>
        </p:txBody>
      </p:sp>
      <p:sp>
        <p:nvSpPr>
          <p:cNvPr id="3" name="Text Placeholder 2">
            <a:extLst>
              <a:ext uri="{FF2B5EF4-FFF2-40B4-BE49-F238E27FC236}">
                <a16:creationId xmlns:a16="http://schemas.microsoft.com/office/drawing/2014/main" id="{A4706B3E-D9FD-47D1-ADD9-0EBE587C3656}"/>
              </a:ext>
            </a:extLst>
          </p:cNvPr>
          <p:cNvSpPr>
            <a:spLocks noGrp="1"/>
          </p:cNvSpPr>
          <p:nvPr>
            <p:ph type="body" sz="quarter" idx="10"/>
          </p:nvPr>
        </p:nvSpPr>
        <p:spPr>
          <a:xfrm>
            <a:off x="1621761" y="1385412"/>
            <a:ext cx="7522239" cy="5049293"/>
          </a:xfrm>
        </p:spPr>
        <p:txBody>
          <a:bodyPr/>
          <a:lstStyle/>
          <a:p>
            <a:pPr marL="0" indent="0">
              <a:buClrTx/>
              <a:buNone/>
            </a:pPr>
            <a:r>
              <a:rPr lang="en-US" sz="2600" dirty="0">
                <a:solidFill>
                  <a:srgbClr val="595959"/>
                </a:solidFill>
              </a:rPr>
              <a:t>The following attributes are key to success in </a:t>
            </a:r>
            <a:br>
              <a:rPr lang="en-US" sz="2600" dirty="0">
                <a:solidFill>
                  <a:srgbClr val="595959"/>
                </a:solidFill>
              </a:rPr>
            </a:br>
            <a:r>
              <a:rPr lang="en-US" sz="2600" dirty="0">
                <a:solidFill>
                  <a:srgbClr val="595959"/>
                </a:solidFill>
              </a:rPr>
              <a:t>KP programing:</a:t>
            </a:r>
          </a:p>
          <a:p>
            <a:pPr>
              <a:buClrTx/>
            </a:pPr>
            <a:r>
              <a:rPr lang="en-US" sz="2600" dirty="0">
                <a:solidFill>
                  <a:srgbClr val="595959"/>
                </a:solidFill>
              </a:rPr>
              <a:t>MOH leadership and buy-in for KP programing</a:t>
            </a:r>
          </a:p>
          <a:p>
            <a:pPr>
              <a:buClrTx/>
            </a:pPr>
            <a:r>
              <a:rPr lang="en-US" sz="2600" dirty="0">
                <a:solidFill>
                  <a:srgbClr val="595959"/>
                </a:solidFill>
              </a:rPr>
              <a:t>Continuous engagement of stakeholders: DHO, police, district executive leadership</a:t>
            </a:r>
          </a:p>
          <a:p>
            <a:pPr>
              <a:buClrTx/>
            </a:pPr>
            <a:r>
              <a:rPr lang="en-US" sz="2600" dirty="0">
                <a:solidFill>
                  <a:srgbClr val="595959"/>
                </a:solidFill>
              </a:rPr>
              <a:t>Empowered KP members</a:t>
            </a:r>
          </a:p>
          <a:p>
            <a:pPr>
              <a:buClrTx/>
            </a:pPr>
            <a:r>
              <a:rPr lang="en-US" sz="2600" dirty="0">
                <a:solidFill>
                  <a:srgbClr val="595959"/>
                </a:solidFill>
              </a:rPr>
              <a:t>Evidenced based program - regular mapping and microplanning</a:t>
            </a:r>
          </a:p>
          <a:p>
            <a:pPr>
              <a:buClrTx/>
            </a:pPr>
            <a:r>
              <a:rPr lang="en-US" sz="2600" dirty="0">
                <a:solidFill>
                  <a:srgbClr val="595959"/>
                </a:solidFill>
              </a:rPr>
              <a:t>Differentiated approach increase access to services</a:t>
            </a:r>
          </a:p>
          <a:p>
            <a:pPr>
              <a:buClrTx/>
            </a:pPr>
            <a:r>
              <a:rPr lang="en-US" sz="2600" dirty="0">
                <a:solidFill>
                  <a:srgbClr val="595959"/>
                </a:solidFill>
              </a:rPr>
              <a:t>Implementers’ friendliness and  commitment to serving KPs</a:t>
            </a:r>
          </a:p>
        </p:txBody>
      </p:sp>
    </p:spTree>
    <p:extLst>
      <p:ext uri="{BB962C8B-B14F-4D97-AF65-F5344CB8AC3E}">
        <p14:creationId xmlns:p14="http://schemas.microsoft.com/office/powerpoint/2010/main" val="2168067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KAGES_Logo_v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672" y="2456969"/>
            <a:ext cx="1600200" cy="566737"/>
          </a:xfrm>
          <a:prstGeom prst="rect">
            <a:avLst/>
          </a:prstGeom>
        </p:spPr>
      </p:pic>
      <p:pic>
        <p:nvPicPr>
          <p:cNvPr id="9" name="Picture 8" descr="Horizontal_RGB_60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22" y="2197097"/>
            <a:ext cx="2926080" cy="1129575"/>
          </a:xfrm>
          <a:prstGeom prst="rect">
            <a:avLst/>
          </a:prstGeom>
        </p:spPr>
      </p:pic>
      <p:grpSp>
        <p:nvGrpSpPr>
          <p:cNvPr id="2" name="Group 1"/>
          <p:cNvGrpSpPr/>
          <p:nvPr/>
        </p:nvGrpSpPr>
        <p:grpSpPr>
          <a:xfrm>
            <a:off x="1612361" y="3858561"/>
            <a:ext cx="6706742" cy="762426"/>
            <a:chOff x="1412006" y="5087849"/>
            <a:chExt cx="6706742" cy="762426"/>
          </a:xfrm>
        </p:grpSpPr>
        <p:pic>
          <p:nvPicPr>
            <p:cNvPr id="6" name="Picture 5"/>
            <p:cNvPicPr>
              <a:picLocks noChangeAspect="1"/>
            </p:cNvPicPr>
            <p:nvPr/>
          </p:nvPicPr>
          <p:blipFill>
            <a:blip r:embed="rId4"/>
            <a:stretch>
              <a:fillRect/>
            </a:stretch>
          </p:blipFill>
          <p:spPr>
            <a:xfrm>
              <a:off x="3188054" y="5162982"/>
              <a:ext cx="963112" cy="574488"/>
            </a:xfrm>
            <a:prstGeom prst="rect">
              <a:avLst/>
            </a:prstGeom>
          </p:spPr>
        </p:pic>
        <p:pic>
          <p:nvPicPr>
            <p:cNvPr id="7" name="Picture 6"/>
            <p:cNvPicPr>
              <a:picLocks noChangeAspect="1"/>
            </p:cNvPicPr>
            <p:nvPr/>
          </p:nvPicPr>
          <p:blipFill>
            <a:blip r:embed="rId5"/>
            <a:stretch>
              <a:fillRect/>
            </a:stretch>
          </p:blipFill>
          <p:spPr>
            <a:xfrm>
              <a:off x="4610127" y="5087849"/>
              <a:ext cx="908423" cy="762426"/>
            </a:xfrm>
            <a:prstGeom prst="rect">
              <a:avLst/>
            </a:prstGeom>
          </p:spPr>
        </p:pic>
        <p:pic>
          <p:nvPicPr>
            <p:cNvPr id="8" name="Picture 7" descr="UNC_GILLINGS_542_transp_blu.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4941" y="5235509"/>
              <a:ext cx="2023807" cy="513586"/>
            </a:xfrm>
            <a:prstGeom prst="rect">
              <a:avLst/>
            </a:prstGeom>
          </p:spPr>
        </p:pic>
        <p:pic>
          <p:nvPicPr>
            <p:cNvPr id="10" name="Picture 9" descr="FHI360_Logo_NewTag_Horiz_rgb.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2006" y="5212587"/>
              <a:ext cx="1153262" cy="513586"/>
            </a:xfrm>
            <a:prstGeom prst="rect">
              <a:avLst/>
            </a:prstGeom>
          </p:spPr>
        </p:pic>
      </p:grpSp>
      <p:sp>
        <p:nvSpPr>
          <p:cNvPr id="11" name="Title 10"/>
          <p:cNvSpPr>
            <a:spLocks noGrp="1"/>
          </p:cNvSpPr>
          <p:nvPr>
            <p:ph type="title"/>
          </p:nvPr>
        </p:nvSpPr>
        <p:spPr/>
        <p:txBody>
          <a:bodyPr>
            <a:normAutofit/>
          </a:bodyPr>
          <a:lstStyle/>
          <a:p>
            <a:r>
              <a:rPr lang="en-US" sz="3200" b="1" dirty="0"/>
              <a:t>Acknowledgments</a:t>
            </a:r>
          </a:p>
        </p:txBody>
      </p:sp>
      <p:pic>
        <p:nvPicPr>
          <p:cNvPr id="3" name="Picture 2" descr="PEPFARLogoDomestic_Tagli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9471" y="2369719"/>
            <a:ext cx="1977506" cy="715650"/>
          </a:xfrm>
          <a:prstGeom prst="rect">
            <a:avLst/>
          </a:prstGeom>
        </p:spPr>
      </p:pic>
    </p:spTree>
    <p:extLst>
      <p:ext uri="{BB962C8B-B14F-4D97-AF65-F5344CB8AC3E}">
        <p14:creationId xmlns:p14="http://schemas.microsoft.com/office/powerpoint/2010/main" val="2102350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480" y="1194352"/>
            <a:ext cx="6929120" cy="1560960"/>
          </a:xfrm>
        </p:spPr>
        <p:txBody>
          <a:bodyPr/>
          <a:lstStyle/>
          <a:p>
            <a:r>
              <a:rPr lang="en-US" dirty="0"/>
              <a:t>Stay Connected </a:t>
            </a:r>
            <a:br>
              <a:rPr lang="en-US" dirty="0"/>
            </a:br>
            <a:r>
              <a:rPr lang="en-US" dirty="0"/>
              <a:t>with LINKAGES</a:t>
            </a:r>
          </a:p>
        </p:txBody>
      </p:sp>
      <p:sp>
        <p:nvSpPr>
          <p:cNvPr id="3" name="TextBox 2"/>
          <p:cNvSpPr txBox="1"/>
          <p:nvPr/>
        </p:nvSpPr>
        <p:spPr>
          <a:xfrm>
            <a:off x="1808480" y="2987040"/>
            <a:ext cx="6725920" cy="2308324"/>
          </a:xfrm>
          <a:prstGeom prst="rect">
            <a:avLst/>
          </a:prstGeom>
          <a:noFill/>
        </p:spPr>
        <p:txBody>
          <a:bodyPr wrap="square" rtlCol="0">
            <a:spAutoFit/>
          </a:bodyPr>
          <a:lstStyle/>
          <a:p>
            <a:r>
              <a:rPr lang="en-US" sz="2400" dirty="0">
                <a:solidFill>
                  <a:schemeClr val="bg1"/>
                </a:solidFill>
              </a:rPr>
              <a:t>There are several ways to stay involved with LINKAGES’ work, as well as new evidence, publications, and tools related to HIV prevention, care, and treatment among key populations and their partners. </a:t>
            </a:r>
          </a:p>
          <a:p>
            <a:endParaRPr lang="en-US" sz="2400" dirty="0">
              <a:solidFill>
                <a:schemeClr val="bg1"/>
              </a:solidFill>
            </a:endParaRPr>
          </a:p>
        </p:txBody>
      </p:sp>
    </p:spTree>
    <p:extLst>
      <p:ext uri="{BB962C8B-B14F-4D97-AF65-F5344CB8AC3E}">
        <p14:creationId xmlns:p14="http://schemas.microsoft.com/office/powerpoint/2010/main" val="162260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a:t>Stay Connected with LINKAGES</a:t>
            </a:r>
          </a:p>
        </p:txBody>
      </p:sp>
      <p:sp>
        <p:nvSpPr>
          <p:cNvPr id="3" name="Text Placeholder 2"/>
          <p:cNvSpPr>
            <a:spLocks noGrp="1"/>
          </p:cNvSpPr>
          <p:nvPr>
            <p:ph type="body" sz="quarter" idx="10"/>
          </p:nvPr>
        </p:nvSpPr>
        <p:spPr/>
        <p:txBody>
          <a:bodyPr/>
          <a:lstStyle/>
          <a:p>
            <a:pPr>
              <a:lnSpc>
                <a:spcPts val="2700"/>
              </a:lnSpc>
              <a:spcBef>
                <a:spcPts val="0"/>
              </a:spcBef>
              <a:spcAft>
                <a:spcPts val="1800"/>
              </a:spcAft>
            </a:pPr>
            <a:r>
              <a:rPr lang="en-US" sz="2400" dirty="0"/>
              <a:t>Follow LINKAGES on Twitter:</a:t>
            </a:r>
            <a:br>
              <a:rPr lang="en-US" sz="2400" dirty="0"/>
            </a:br>
            <a:r>
              <a:rPr lang="en-US" sz="2400" dirty="0"/>
              <a:t>       www.twitter.com/</a:t>
            </a:r>
            <a:r>
              <a:rPr lang="en-US" sz="2400" b="1" dirty="0"/>
              <a:t>LINKAGESproject </a:t>
            </a:r>
          </a:p>
          <a:p>
            <a:pPr>
              <a:lnSpc>
                <a:spcPts val="2700"/>
              </a:lnSpc>
              <a:spcBef>
                <a:spcPts val="0"/>
              </a:spcBef>
              <a:spcAft>
                <a:spcPts val="1800"/>
              </a:spcAft>
            </a:pPr>
            <a:r>
              <a:rPr lang="en-US" sz="2400" dirty="0"/>
              <a:t>Like the project on Facebook: </a:t>
            </a:r>
            <a:br>
              <a:rPr lang="en-US" sz="2400" dirty="0"/>
            </a:br>
            <a:r>
              <a:rPr lang="en-US" sz="2400" dirty="0"/>
              <a:t>       www.facebook.com/</a:t>
            </a:r>
            <a:r>
              <a:rPr lang="en-US" sz="2400" b="1" dirty="0"/>
              <a:t>LINKAGESproject</a:t>
            </a:r>
          </a:p>
          <a:p>
            <a:pPr>
              <a:lnSpc>
                <a:spcPts val="2700"/>
              </a:lnSpc>
              <a:spcBef>
                <a:spcPts val="0"/>
              </a:spcBef>
              <a:spcAft>
                <a:spcPts val="1800"/>
              </a:spcAft>
            </a:pPr>
            <a:r>
              <a:rPr lang="en-US" sz="2400" dirty="0"/>
              <a:t>Subscribe to the LINKAGES blog</a:t>
            </a:r>
            <a:br>
              <a:rPr lang="en-US" sz="2400" dirty="0"/>
            </a:br>
            <a:r>
              <a:rPr lang="en-US" sz="2400" b="1" dirty="0"/>
              <a:t>www.linkagesproject.wordpress.com</a:t>
            </a:r>
          </a:p>
          <a:p>
            <a:pPr>
              <a:lnSpc>
                <a:spcPts val="2700"/>
              </a:lnSpc>
              <a:spcBef>
                <a:spcPts val="0"/>
              </a:spcBef>
              <a:spcAft>
                <a:spcPts val="1800"/>
              </a:spcAft>
            </a:pPr>
            <a:r>
              <a:rPr lang="en-US" sz="2400" dirty="0">
                <a:hlinkClick r:id="rId2"/>
              </a:rPr>
              <a:t>Subscribe</a:t>
            </a:r>
            <a:r>
              <a:rPr lang="en-US" sz="2400" dirty="0"/>
              <a:t> to The </a:t>
            </a:r>
            <a:r>
              <a:rPr lang="en-US" sz="2400" dirty="0">
                <a:hlinkClick r:id="rId3"/>
              </a:rPr>
              <a:t>LINK</a:t>
            </a:r>
            <a:r>
              <a:rPr lang="en-US" sz="2400" dirty="0"/>
              <a:t>, LINKAGES’s quarterly </a:t>
            </a:r>
            <a:br>
              <a:rPr lang="en-US" sz="2400" dirty="0"/>
            </a:br>
            <a:r>
              <a:rPr lang="en-US" sz="2400" dirty="0"/>
              <a:t>project e-newsletter     </a:t>
            </a:r>
          </a:p>
          <a:p>
            <a:pPr>
              <a:lnSpc>
                <a:spcPts val="2700"/>
              </a:lnSpc>
              <a:spcBef>
                <a:spcPts val="0"/>
              </a:spcBef>
              <a:spcAft>
                <a:spcPts val="1800"/>
              </a:spcAft>
            </a:pPr>
            <a:r>
              <a:rPr lang="en-US" sz="2400" dirty="0"/>
              <a:t>Check out LINKAGES’s quarterly research </a:t>
            </a:r>
            <a:r>
              <a:rPr lang="en-US" sz="2400" u="sng" dirty="0">
                <a:hlinkClick r:id="rId4"/>
              </a:rPr>
              <a:t>digest</a:t>
            </a:r>
            <a:endParaRPr lang="en-US" sz="24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0" y="1939036"/>
            <a:ext cx="479044" cy="47904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9148" y="2949761"/>
            <a:ext cx="266145" cy="266145"/>
          </a:xfrm>
          <a:prstGeom prst="rect">
            <a:avLst/>
          </a:prstGeom>
        </p:spPr>
      </p:pic>
      <p:cxnSp>
        <p:nvCxnSpPr>
          <p:cNvPr id="6" name="Straight Connector 5"/>
          <p:cNvCxnSpPr/>
          <p:nvPr/>
        </p:nvCxnSpPr>
        <p:spPr>
          <a:xfrm>
            <a:off x="1727200" y="1148080"/>
            <a:ext cx="5842000" cy="0"/>
          </a:xfrm>
          <a:prstGeom prst="line">
            <a:avLst/>
          </a:prstGeom>
          <a:ln w="76200" cap="flat" cmpd="sng" algn="ctr">
            <a:solidFill>
              <a:schemeClr val="accent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86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771D-AB78-4710-983D-A495BF882ADB}"/>
              </a:ext>
            </a:extLst>
          </p:cNvPr>
          <p:cNvSpPr>
            <a:spLocks noGrp="1"/>
          </p:cNvSpPr>
          <p:nvPr>
            <p:ph type="title"/>
          </p:nvPr>
        </p:nvSpPr>
        <p:spPr/>
        <p:txBody>
          <a:bodyPr>
            <a:normAutofit/>
          </a:bodyPr>
          <a:lstStyle/>
          <a:p>
            <a:r>
              <a:rPr lang="en-US" sz="3200" b="1" dirty="0"/>
              <a:t>Malawi’s HIV Burden </a:t>
            </a:r>
          </a:p>
        </p:txBody>
      </p:sp>
      <p:sp>
        <p:nvSpPr>
          <p:cNvPr id="3" name="Text Placeholder 2">
            <a:extLst>
              <a:ext uri="{FF2B5EF4-FFF2-40B4-BE49-F238E27FC236}">
                <a16:creationId xmlns:a16="http://schemas.microsoft.com/office/drawing/2014/main" id="{3776FB61-D9FE-4BE1-AFAB-2CBB3DCD522B}"/>
              </a:ext>
            </a:extLst>
          </p:cNvPr>
          <p:cNvSpPr>
            <a:spLocks noGrp="1"/>
          </p:cNvSpPr>
          <p:nvPr>
            <p:ph type="body" sz="quarter" idx="10"/>
          </p:nvPr>
        </p:nvSpPr>
        <p:spPr>
          <a:xfrm>
            <a:off x="1656803" y="1251192"/>
            <a:ext cx="4555736" cy="5237936"/>
          </a:xfrm>
        </p:spPr>
        <p:txBody>
          <a:bodyPr/>
          <a:lstStyle/>
          <a:p>
            <a:pPr>
              <a:spcBef>
                <a:spcPts val="0"/>
              </a:spcBef>
              <a:buClrTx/>
              <a:buFont typeface="Arial" panose="020B0604020202020204" pitchFamily="34" charset="0"/>
              <a:buChar char="•"/>
            </a:pPr>
            <a:r>
              <a:rPr lang="en-US" sz="2400" dirty="0">
                <a:solidFill>
                  <a:srgbClr val="595959"/>
                </a:solidFill>
              </a:rPr>
              <a:t>HIV prevalence</a:t>
            </a:r>
          </a:p>
          <a:p>
            <a:pPr lvl="1">
              <a:spcBef>
                <a:spcPts val="0"/>
              </a:spcBef>
              <a:buFont typeface="Arial" panose="020B0604020202020204" pitchFamily="34" charset="0"/>
              <a:buChar char="•"/>
            </a:pPr>
            <a:r>
              <a:rPr lang="en-US" sz="2400" dirty="0">
                <a:solidFill>
                  <a:srgbClr val="595959"/>
                </a:solidFill>
              </a:rPr>
              <a:t>General population 8.8%</a:t>
            </a:r>
          </a:p>
          <a:p>
            <a:pPr lvl="1">
              <a:buFont typeface="Arial" panose="020B0604020202020204" pitchFamily="34" charset="0"/>
              <a:buChar char="•"/>
            </a:pPr>
            <a:r>
              <a:rPr lang="en-US" sz="2400" dirty="0">
                <a:solidFill>
                  <a:srgbClr val="595959"/>
                </a:solidFill>
              </a:rPr>
              <a:t>FSWs - 62.7%</a:t>
            </a:r>
          </a:p>
          <a:p>
            <a:pPr lvl="1">
              <a:buFont typeface="Arial" panose="020B0604020202020204" pitchFamily="34" charset="0"/>
              <a:buChar char="•"/>
            </a:pPr>
            <a:r>
              <a:rPr lang="en-US" sz="2400" dirty="0">
                <a:solidFill>
                  <a:srgbClr val="595959"/>
                </a:solidFill>
              </a:rPr>
              <a:t>MSM - 17.5%</a:t>
            </a:r>
          </a:p>
          <a:p>
            <a:pPr>
              <a:buClrTx/>
              <a:buFont typeface="Arial" panose="020B0604020202020204" pitchFamily="34" charset="0"/>
              <a:buChar char="•"/>
            </a:pPr>
            <a:r>
              <a:rPr lang="en-US" sz="2400" dirty="0">
                <a:solidFill>
                  <a:srgbClr val="595959"/>
                </a:solidFill>
              </a:rPr>
              <a:t>MOH commitment to services to KPs through National HIV Prevention Strategy and HIV and AIDS strategic Plan 2015-2020</a:t>
            </a:r>
          </a:p>
          <a:p>
            <a:pPr>
              <a:buClrTx/>
              <a:buFont typeface="Arial" panose="020B0604020202020204" pitchFamily="34" charset="0"/>
              <a:buChar char="•"/>
            </a:pPr>
            <a:r>
              <a:rPr lang="en-US" sz="2400" dirty="0">
                <a:solidFill>
                  <a:srgbClr val="595959"/>
                </a:solidFill>
              </a:rPr>
              <a:t>PEPFAR-funded LINKAGES project came in to meet the HIV prevention, care, and treatment needs of KPs</a:t>
            </a:r>
          </a:p>
          <a:p>
            <a:pPr>
              <a:buClrTx/>
              <a:buFont typeface="Arial" panose="020B0604020202020204" pitchFamily="34" charset="0"/>
              <a:buChar char="•"/>
            </a:pPr>
            <a:endParaRPr lang="en-US" dirty="0">
              <a:solidFill>
                <a:schemeClr val="tx1"/>
              </a:solidFill>
            </a:endParaRPr>
          </a:p>
          <a:p>
            <a:pPr marL="0" indent="0">
              <a:buClrTx/>
              <a:buNone/>
            </a:pPr>
            <a:endParaRPr lang="en-US" sz="2600" dirty="0">
              <a:solidFill>
                <a:schemeClr val="tx1"/>
              </a:solidFill>
            </a:endParaRPr>
          </a:p>
          <a:p>
            <a:pPr marL="0" indent="0">
              <a:buClrTx/>
              <a:buNone/>
            </a:pPr>
            <a:endParaRPr lang="en-US" sz="2600" dirty="0"/>
          </a:p>
        </p:txBody>
      </p:sp>
      <p:grpSp>
        <p:nvGrpSpPr>
          <p:cNvPr id="7" name="Group 6">
            <a:extLst>
              <a:ext uri="{FF2B5EF4-FFF2-40B4-BE49-F238E27FC236}">
                <a16:creationId xmlns:a16="http://schemas.microsoft.com/office/drawing/2014/main" id="{88C1DB4C-E282-4671-A664-0A826037D3A5}"/>
              </a:ext>
            </a:extLst>
          </p:cNvPr>
          <p:cNvGrpSpPr/>
          <p:nvPr/>
        </p:nvGrpSpPr>
        <p:grpSpPr>
          <a:xfrm>
            <a:off x="6104992" y="1009581"/>
            <a:ext cx="2897814" cy="5358523"/>
            <a:chOff x="6104992" y="1009581"/>
            <a:chExt cx="2897814" cy="5358523"/>
          </a:xfrm>
        </p:grpSpPr>
        <p:pic>
          <p:nvPicPr>
            <p:cNvPr id="5" name="Picture 4">
              <a:extLst>
                <a:ext uri="{FF2B5EF4-FFF2-40B4-BE49-F238E27FC236}">
                  <a16:creationId xmlns:a16="http://schemas.microsoft.com/office/drawing/2014/main" id="{1F00BDF9-B866-4B1A-899E-01C747EE73FA}"/>
                </a:ext>
              </a:extLst>
            </p:cNvPr>
            <p:cNvPicPr/>
            <p:nvPr/>
          </p:nvPicPr>
          <p:blipFill rotWithShape="1">
            <a:blip r:embed="rId3"/>
            <a:srcRect r="27518" b="-1037"/>
            <a:stretch/>
          </p:blipFill>
          <p:spPr>
            <a:xfrm>
              <a:off x="6104992" y="1009581"/>
              <a:ext cx="2709555" cy="5358523"/>
            </a:xfrm>
            <a:prstGeom prst="rect">
              <a:avLst/>
            </a:prstGeom>
          </p:spPr>
        </p:pic>
        <p:sp>
          <p:nvSpPr>
            <p:cNvPr id="4" name="Rectangle 3">
              <a:extLst>
                <a:ext uri="{FF2B5EF4-FFF2-40B4-BE49-F238E27FC236}">
                  <a16:creationId xmlns:a16="http://schemas.microsoft.com/office/drawing/2014/main" id="{F7182D86-4665-4D3F-91A0-913357CC8CEF}"/>
                </a:ext>
              </a:extLst>
            </p:cNvPr>
            <p:cNvSpPr/>
            <p:nvPr/>
          </p:nvSpPr>
          <p:spPr>
            <a:xfrm>
              <a:off x="7678271" y="1123664"/>
              <a:ext cx="1324535" cy="476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pSp>
      <p:pic>
        <p:nvPicPr>
          <p:cNvPr id="6" name="Picture 5">
            <a:extLst>
              <a:ext uri="{FF2B5EF4-FFF2-40B4-BE49-F238E27FC236}">
                <a16:creationId xmlns:a16="http://schemas.microsoft.com/office/drawing/2014/main" id="{C3E70382-7B9D-45A4-B434-C805A6B54A31}"/>
              </a:ext>
            </a:extLst>
          </p:cNvPr>
          <p:cNvPicPr/>
          <p:nvPr/>
        </p:nvPicPr>
        <p:blipFill rotWithShape="1">
          <a:blip r:embed="rId3"/>
          <a:srcRect l="42326" b="89328"/>
          <a:stretch/>
        </p:blipFill>
        <p:spPr>
          <a:xfrm>
            <a:off x="6658535" y="500657"/>
            <a:ext cx="2156012" cy="565966"/>
          </a:xfrm>
          <a:prstGeom prst="rect">
            <a:avLst/>
          </a:prstGeom>
        </p:spPr>
      </p:pic>
    </p:spTree>
    <p:extLst>
      <p:ext uri="{BB962C8B-B14F-4D97-AF65-F5344CB8AC3E}">
        <p14:creationId xmlns:p14="http://schemas.microsoft.com/office/powerpoint/2010/main" val="99775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p:cNvPr>
          <p:cNvSpPr>
            <a:spLocks noGrp="1"/>
          </p:cNvSpPr>
          <p:nvPr>
            <p:ph type="title"/>
          </p:nvPr>
        </p:nvSpPr>
        <p:spPr>
          <a:xfrm>
            <a:off x="1627094" y="127819"/>
            <a:ext cx="7138534" cy="1061883"/>
          </a:xfrm>
        </p:spPr>
        <p:txBody>
          <a:bodyPr>
            <a:normAutofit fontScale="90000"/>
          </a:bodyPr>
          <a:lstStyle/>
          <a:p>
            <a:br>
              <a:rPr lang="en-US" sz="3200" b="1" dirty="0">
                <a:solidFill>
                  <a:schemeClr val="tx1"/>
                </a:solidFill>
              </a:rPr>
            </a:br>
            <a:br>
              <a:rPr lang="en-US" sz="3200" b="1" dirty="0">
                <a:solidFill>
                  <a:schemeClr val="tx1"/>
                </a:solidFill>
              </a:rPr>
            </a:br>
            <a:br>
              <a:rPr lang="en-US" sz="3200" b="1" dirty="0">
                <a:solidFill>
                  <a:schemeClr val="tx1"/>
                </a:solidFill>
              </a:rPr>
            </a:br>
            <a:br>
              <a:rPr lang="en-US" sz="3200" b="1" dirty="0">
                <a:solidFill>
                  <a:schemeClr val="tx1"/>
                </a:solidFill>
              </a:rPr>
            </a:br>
            <a:r>
              <a:rPr lang="en-US" b="1" dirty="0"/>
              <a:t>Looking Back: HIV Cascade Assessment </a:t>
            </a:r>
            <a:br>
              <a:rPr lang="en-US" b="1" dirty="0"/>
            </a:br>
            <a:r>
              <a:rPr lang="en-US" b="1" dirty="0"/>
              <a:t>FSW in Lilongwe District (March 2016)</a:t>
            </a:r>
            <a:br>
              <a:rPr lang="en-US" sz="3100" b="1" dirty="0">
                <a:solidFill>
                  <a:schemeClr val="tx1"/>
                </a:solidFill>
              </a:rPr>
            </a:br>
            <a:br>
              <a:rPr lang="en-US" sz="2400" b="1" dirty="0">
                <a:solidFill>
                  <a:schemeClr val="tx1"/>
                </a:solidFill>
              </a:rPr>
            </a:br>
            <a:br>
              <a:rPr lang="en-US" sz="2400" b="1" dirty="0">
                <a:solidFill>
                  <a:schemeClr val="tx1"/>
                </a:solidFill>
              </a:rPr>
            </a:br>
            <a:br>
              <a:rPr lang="en-US" sz="3200" b="1" dirty="0">
                <a:solidFill>
                  <a:schemeClr val="tx1"/>
                </a:solidFill>
              </a:rPr>
            </a:br>
            <a:br>
              <a:rPr lang="en-US" sz="3200" b="1" dirty="0">
                <a:solidFill>
                  <a:schemeClr val="tx1"/>
                </a:solidFill>
              </a:rPr>
            </a:br>
            <a:endParaRPr lang="en-US" sz="3200" b="1" dirty="0">
              <a:solidFill>
                <a:schemeClr val="tx1"/>
              </a:solidFill>
            </a:endParaRPr>
          </a:p>
        </p:txBody>
      </p:sp>
      <p:graphicFrame>
        <p:nvGraphicFramePr>
          <p:cNvPr id="4" name="Chart 3">
            <a:extLst>
              <a:ext uri="{FF2B5EF4-FFF2-40B4-BE49-F238E27FC236}">
                <a16:creationId xmlns:a16="http://schemas.microsoft.com/office/drawing/2014/main" id="{76388412-D401-4DA9-B31E-B34E657F0A51}"/>
              </a:ext>
            </a:extLst>
          </p:cNvPr>
          <p:cNvGraphicFramePr>
            <a:graphicFrameLocks/>
          </p:cNvGraphicFramePr>
          <p:nvPr>
            <p:extLst>
              <p:ext uri="{D42A27DB-BD31-4B8C-83A1-F6EECF244321}">
                <p14:modId xmlns:p14="http://schemas.microsoft.com/office/powerpoint/2010/main" val="681670185"/>
              </p:ext>
            </p:extLst>
          </p:nvPr>
        </p:nvGraphicFramePr>
        <p:xfrm>
          <a:off x="917801" y="1557745"/>
          <a:ext cx="7974408" cy="44173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5839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Winning Approach </a:t>
            </a:r>
            <a:endParaRPr lang="en-US" sz="3200" dirty="0"/>
          </a:p>
        </p:txBody>
      </p:sp>
      <p:grpSp>
        <p:nvGrpSpPr>
          <p:cNvPr id="3" name="Group 2">
            <a:extLst>
              <a:ext uri="{FF2B5EF4-FFF2-40B4-BE49-F238E27FC236}">
                <a16:creationId xmlns:a16="http://schemas.microsoft.com/office/drawing/2014/main" id="{08448279-E798-4919-8342-44CBD51CAA4F}"/>
              </a:ext>
            </a:extLst>
          </p:cNvPr>
          <p:cNvGrpSpPr/>
          <p:nvPr/>
        </p:nvGrpSpPr>
        <p:grpSpPr>
          <a:xfrm>
            <a:off x="1028704" y="1307989"/>
            <a:ext cx="7859806" cy="5019293"/>
            <a:chOff x="1028704" y="1307989"/>
            <a:chExt cx="7859806" cy="5019293"/>
          </a:xfrm>
        </p:grpSpPr>
        <p:sp>
          <p:nvSpPr>
            <p:cNvPr id="4" name="Rectangle 3"/>
            <p:cNvSpPr/>
            <p:nvPr/>
          </p:nvSpPr>
          <p:spPr>
            <a:xfrm>
              <a:off x="1028704" y="1307989"/>
              <a:ext cx="7859806" cy="762851"/>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rPr>
                <a:t>UNDERSTANDING THE POPULATION:</a:t>
              </a:r>
            </a:p>
            <a:p>
              <a:pPr algn="ctr"/>
              <a:r>
                <a:rPr lang="en-US" sz="2400" dirty="0">
                  <a:solidFill>
                    <a:schemeClr val="bg1"/>
                  </a:solidFill>
                </a:rPr>
                <a:t>Programmatic mapping, PLACE study</a:t>
              </a:r>
            </a:p>
          </p:txBody>
        </p:sp>
        <p:sp>
          <p:nvSpPr>
            <p:cNvPr id="6" name="Rectangle 5"/>
            <p:cNvSpPr/>
            <p:nvPr/>
          </p:nvSpPr>
          <p:spPr>
            <a:xfrm>
              <a:off x="1028704" y="2070841"/>
              <a:ext cx="2938720" cy="240879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rPr>
                <a:t>PEER LEADERSHIP  FOCUS:</a:t>
              </a:r>
            </a:p>
            <a:p>
              <a:pPr algn="ctr"/>
              <a:r>
                <a:rPr lang="en-US" sz="2400" dirty="0">
                  <a:solidFill>
                    <a:schemeClr val="bg1"/>
                  </a:solidFill>
                </a:rPr>
                <a:t>Trained in microplanning, routine mentorship</a:t>
              </a:r>
            </a:p>
          </p:txBody>
        </p:sp>
        <p:sp>
          <p:nvSpPr>
            <p:cNvPr id="7" name="Rectangle 6"/>
            <p:cNvSpPr/>
            <p:nvPr/>
          </p:nvSpPr>
          <p:spPr>
            <a:xfrm>
              <a:off x="3967424" y="2070841"/>
              <a:ext cx="4921086" cy="2408793"/>
            </a:xfrm>
            <a:prstGeom prst="rect">
              <a:avLst/>
            </a:prstGeom>
            <a:solidFill>
              <a:srgbClr val="02B7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chemeClr val="bg1"/>
                </a:solidFill>
              </a:endParaRPr>
            </a:p>
            <a:p>
              <a:pPr algn="ctr"/>
              <a:br>
                <a:rPr lang="en-US" sz="2400" b="1" dirty="0">
                  <a:solidFill>
                    <a:schemeClr val="bg1"/>
                  </a:solidFill>
                </a:rPr>
              </a:br>
              <a:r>
                <a:rPr lang="en-US" sz="2400" b="1" dirty="0">
                  <a:solidFill>
                    <a:schemeClr val="bg1"/>
                  </a:solidFill>
                </a:rPr>
                <a:t>EFFECTIVE ENGAGEMENT OF </a:t>
              </a:r>
              <a:br>
                <a:rPr lang="en-US" sz="2400" b="1" dirty="0">
                  <a:solidFill>
                    <a:schemeClr val="bg1"/>
                  </a:solidFill>
                </a:rPr>
              </a:br>
              <a:r>
                <a:rPr lang="en-US" sz="2400" b="1" dirty="0">
                  <a:solidFill>
                    <a:schemeClr val="bg1"/>
                  </a:solidFill>
                </a:rPr>
                <a:t>KEY PLAYERS IN PROGRAMING: </a:t>
              </a:r>
            </a:p>
            <a:p>
              <a:pPr algn="ctr"/>
              <a:r>
                <a:rPr lang="en-US" sz="2400" dirty="0">
                  <a:solidFill>
                    <a:schemeClr val="bg1"/>
                  </a:solidFill>
                </a:rPr>
                <a:t>Government structures-all levels, </a:t>
              </a:r>
              <a:br>
                <a:rPr lang="en-US" sz="2400" dirty="0">
                  <a:solidFill>
                    <a:schemeClr val="bg1"/>
                  </a:solidFill>
                </a:rPr>
              </a:br>
              <a:r>
                <a:rPr lang="en-US" sz="2400" dirty="0">
                  <a:solidFill>
                    <a:schemeClr val="bg1"/>
                  </a:solidFill>
                </a:rPr>
                <a:t>Key populations, </a:t>
              </a:r>
              <a:br>
                <a:rPr lang="en-US" sz="2400" dirty="0">
                  <a:solidFill>
                    <a:schemeClr val="bg1"/>
                  </a:solidFill>
                </a:rPr>
              </a:br>
              <a:r>
                <a:rPr lang="en-US" sz="2400" dirty="0">
                  <a:solidFill>
                    <a:schemeClr val="bg1"/>
                  </a:solidFill>
                </a:rPr>
                <a:t>civil society organizations</a:t>
              </a:r>
            </a:p>
            <a:p>
              <a:pPr marL="342900" indent="-342900" algn="ctr">
                <a:buFont typeface="Arial" panose="020B0604020202020204" pitchFamily="34" charset="0"/>
                <a:buChar char="•"/>
              </a:pPr>
              <a:endParaRPr lang="en-US" sz="2400" b="1" dirty="0">
                <a:solidFill>
                  <a:schemeClr val="bg1"/>
                </a:solidFill>
              </a:endParaRPr>
            </a:p>
            <a:p>
              <a:pPr algn="ctr"/>
              <a:endParaRPr lang="en-US" sz="2400" dirty="0">
                <a:solidFill>
                  <a:schemeClr val="bg1"/>
                </a:solidFill>
              </a:endParaRPr>
            </a:p>
          </p:txBody>
        </p:sp>
        <p:sp>
          <p:nvSpPr>
            <p:cNvPr id="8" name="Rectangle 7"/>
            <p:cNvSpPr/>
            <p:nvPr/>
          </p:nvSpPr>
          <p:spPr>
            <a:xfrm>
              <a:off x="1028704" y="4479633"/>
              <a:ext cx="7859806" cy="1847649"/>
            </a:xfrm>
            <a:prstGeom prst="rect">
              <a:avLst/>
            </a:prstGeom>
            <a:solidFill>
              <a:srgbClr val="DB55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rPr>
                <a:t>ACCESS TO COMPREHENSIVE PACKAGE OF SERVICES FOR KPS </a:t>
              </a:r>
              <a:r>
                <a:rPr lang="en-US" sz="2400" dirty="0">
                  <a:solidFill>
                    <a:schemeClr val="bg1"/>
                  </a:solidFill>
                </a:rPr>
                <a:t>Prevention messages, STI screening and treatment, violence prevention and mitigation, condom and lubricants use, </a:t>
              </a:r>
              <a:br>
                <a:rPr lang="en-US" sz="2400" dirty="0">
                  <a:solidFill>
                    <a:schemeClr val="bg1"/>
                  </a:solidFill>
                </a:rPr>
              </a:br>
              <a:r>
                <a:rPr lang="en-US" sz="2400" dirty="0">
                  <a:solidFill>
                    <a:schemeClr val="bg1"/>
                  </a:solidFill>
                </a:rPr>
                <a:t>HIV testing, ART, retention, viral suppression</a:t>
              </a:r>
            </a:p>
          </p:txBody>
        </p:sp>
      </p:grpSp>
    </p:spTree>
    <p:extLst>
      <p:ext uri="{BB962C8B-B14F-4D97-AF65-F5344CB8AC3E}">
        <p14:creationId xmlns:p14="http://schemas.microsoft.com/office/powerpoint/2010/main" val="118738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49357-AEC7-4676-857E-EED635AD67CC}"/>
              </a:ext>
            </a:extLst>
          </p:cNvPr>
          <p:cNvSpPr>
            <a:spLocks noGrp="1"/>
          </p:cNvSpPr>
          <p:nvPr>
            <p:ph type="title"/>
          </p:nvPr>
        </p:nvSpPr>
        <p:spPr>
          <a:xfrm>
            <a:off x="1620371" y="6564"/>
            <a:ext cx="7192553" cy="972441"/>
          </a:xfrm>
        </p:spPr>
        <p:txBody>
          <a:bodyPr>
            <a:normAutofit fontScale="90000"/>
          </a:bodyPr>
          <a:lstStyle/>
          <a:p>
            <a:r>
              <a:rPr lang="en-US" b="1" dirty="0"/>
              <a:t>Understanding the Population: Programmatic Mapping Results for FSW</a:t>
            </a:r>
          </a:p>
        </p:txBody>
      </p:sp>
      <p:graphicFrame>
        <p:nvGraphicFramePr>
          <p:cNvPr id="4" name="Table 3">
            <a:extLst>
              <a:ext uri="{FF2B5EF4-FFF2-40B4-BE49-F238E27FC236}">
                <a16:creationId xmlns:a16="http://schemas.microsoft.com/office/drawing/2014/main" id="{D0F5D698-7186-457A-AF54-5103AAE973C1}"/>
              </a:ext>
            </a:extLst>
          </p:cNvPr>
          <p:cNvGraphicFramePr>
            <a:graphicFrameLocks noGrp="1"/>
          </p:cNvGraphicFramePr>
          <p:nvPr>
            <p:extLst>
              <p:ext uri="{D42A27DB-BD31-4B8C-83A1-F6EECF244321}">
                <p14:modId xmlns:p14="http://schemas.microsoft.com/office/powerpoint/2010/main" val="2531982939"/>
              </p:ext>
            </p:extLst>
          </p:nvPr>
        </p:nvGraphicFramePr>
        <p:xfrm>
          <a:off x="940526" y="1333500"/>
          <a:ext cx="7872399" cy="4676748"/>
        </p:xfrm>
        <a:graphic>
          <a:graphicData uri="http://schemas.openxmlformats.org/drawingml/2006/table">
            <a:tbl>
              <a:tblPr firstRow="1" firstCol="1" bandRow="1">
                <a:tableStyleId>{5C22544A-7EE6-4342-B048-85BDC9FD1C3A}</a:tableStyleId>
              </a:tblPr>
              <a:tblGrid>
                <a:gridCol w="1047096">
                  <a:extLst>
                    <a:ext uri="{9D8B030D-6E8A-4147-A177-3AD203B41FA5}">
                      <a16:colId xmlns:a16="http://schemas.microsoft.com/office/drawing/2014/main" val="24017315"/>
                    </a:ext>
                  </a:extLst>
                </a:gridCol>
                <a:gridCol w="1148366">
                  <a:extLst>
                    <a:ext uri="{9D8B030D-6E8A-4147-A177-3AD203B41FA5}">
                      <a16:colId xmlns:a16="http://schemas.microsoft.com/office/drawing/2014/main" val="179406181"/>
                    </a:ext>
                  </a:extLst>
                </a:gridCol>
                <a:gridCol w="1057911">
                  <a:extLst>
                    <a:ext uri="{9D8B030D-6E8A-4147-A177-3AD203B41FA5}">
                      <a16:colId xmlns:a16="http://schemas.microsoft.com/office/drawing/2014/main" val="500315364"/>
                    </a:ext>
                  </a:extLst>
                </a:gridCol>
                <a:gridCol w="1005802">
                  <a:extLst>
                    <a:ext uri="{9D8B030D-6E8A-4147-A177-3AD203B41FA5}">
                      <a16:colId xmlns:a16="http://schemas.microsoft.com/office/drawing/2014/main" val="1038704015"/>
                    </a:ext>
                  </a:extLst>
                </a:gridCol>
                <a:gridCol w="1148366">
                  <a:extLst>
                    <a:ext uri="{9D8B030D-6E8A-4147-A177-3AD203B41FA5}">
                      <a16:colId xmlns:a16="http://schemas.microsoft.com/office/drawing/2014/main" val="3001949686"/>
                    </a:ext>
                  </a:extLst>
                </a:gridCol>
                <a:gridCol w="1143450">
                  <a:extLst>
                    <a:ext uri="{9D8B030D-6E8A-4147-A177-3AD203B41FA5}">
                      <a16:colId xmlns:a16="http://schemas.microsoft.com/office/drawing/2014/main" val="1224211343"/>
                    </a:ext>
                  </a:extLst>
                </a:gridCol>
                <a:gridCol w="1321408">
                  <a:extLst>
                    <a:ext uri="{9D8B030D-6E8A-4147-A177-3AD203B41FA5}">
                      <a16:colId xmlns:a16="http://schemas.microsoft.com/office/drawing/2014/main" val="2777983744"/>
                    </a:ext>
                  </a:extLst>
                </a:gridCol>
              </a:tblGrid>
              <a:tr h="490010">
                <a:tc>
                  <a:txBody>
                    <a:bodyPr/>
                    <a:lstStyle/>
                    <a:p>
                      <a:pPr marL="0" marR="0" algn="ctr">
                        <a:lnSpc>
                          <a:spcPct val="100000"/>
                        </a:lnSpc>
                        <a:spcBef>
                          <a:spcPts val="0"/>
                        </a:spcBef>
                        <a:spcAft>
                          <a:spcPts val="0"/>
                        </a:spcAft>
                      </a:pPr>
                      <a:r>
                        <a:rPr lang="en-US" sz="1400" dirty="0">
                          <a:effectLst/>
                        </a:rPr>
                        <a:t>Percent Mapping  Estimate Increase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3152" marB="0"/>
                </a:tc>
                <a:tc>
                  <a:txBody>
                    <a:bodyPr/>
                    <a:lstStyle/>
                    <a:p>
                      <a:pPr marL="0" marR="0" algn="ctr" defTabSz="457200" rtl="0" eaLnBrk="1" latinLnBrk="0" hangingPunct="1">
                        <a:lnSpc>
                          <a:spcPct val="100000"/>
                        </a:lnSpc>
                        <a:spcBef>
                          <a:spcPts val="0"/>
                        </a:spcBef>
                        <a:spcAft>
                          <a:spcPts val="0"/>
                        </a:spcAft>
                      </a:pPr>
                      <a:r>
                        <a:rPr lang="en-US" sz="1400" b="1" kern="1200" dirty="0">
                          <a:solidFill>
                            <a:schemeClr val="lt1"/>
                          </a:solidFill>
                          <a:effectLst/>
                          <a:latin typeface="+mn-lt"/>
                          <a:ea typeface="+mn-ea"/>
                          <a:cs typeface="+mn-cs"/>
                        </a:rPr>
                        <a:t>FY15 Clustered Hotspots</a:t>
                      </a:r>
                    </a:p>
                  </a:txBody>
                  <a:tcPr marL="68580" marR="68580" marT="73152" marB="0"/>
                </a:tc>
                <a:tc>
                  <a:txBody>
                    <a:bodyPr/>
                    <a:lstStyle/>
                    <a:p>
                      <a:pPr marL="0" marR="0" algn="ctr" defTabSz="457200" rtl="0" eaLnBrk="1" latinLnBrk="0" hangingPunct="1">
                        <a:lnSpc>
                          <a:spcPct val="100000"/>
                        </a:lnSpc>
                        <a:spcBef>
                          <a:spcPts val="0"/>
                        </a:spcBef>
                        <a:spcAft>
                          <a:spcPts val="0"/>
                        </a:spcAft>
                      </a:pPr>
                      <a:r>
                        <a:rPr lang="en-US" sz="1400" b="1" kern="1200" dirty="0">
                          <a:solidFill>
                            <a:schemeClr val="lt1"/>
                          </a:solidFill>
                          <a:effectLst/>
                          <a:latin typeface="+mn-lt"/>
                          <a:ea typeface="+mn-ea"/>
                          <a:cs typeface="+mn-cs"/>
                        </a:rPr>
                        <a:t>FY 17 Clustered Hotspots</a:t>
                      </a:r>
                    </a:p>
                  </a:txBody>
                  <a:tcPr marL="68580" marR="68580" marT="73152" marB="0"/>
                </a:tc>
                <a:tc>
                  <a:txBody>
                    <a:bodyPr/>
                    <a:lstStyle/>
                    <a:p>
                      <a:pPr marL="0" marR="0" algn="ctr" defTabSz="457200" rtl="0" eaLnBrk="1" latinLnBrk="0" hangingPunct="1">
                        <a:lnSpc>
                          <a:spcPct val="100000"/>
                        </a:lnSpc>
                        <a:spcBef>
                          <a:spcPts val="0"/>
                        </a:spcBef>
                        <a:spcAft>
                          <a:spcPts val="0"/>
                        </a:spcAft>
                      </a:pPr>
                      <a:r>
                        <a:rPr lang="en-US" sz="1400" b="1" kern="1200" dirty="0">
                          <a:solidFill>
                            <a:schemeClr val="lt1"/>
                          </a:solidFill>
                          <a:effectLst/>
                          <a:latin typeface="+mn-lt"/>
                          <a:ea typeface="+mn-ea"/>
                          <a:cs typeface="+mn-cs"/>
                        </a:rPr>
                        <a:t>Percent Hotspot Number Increase</a:t>
                      </a:r>
                    </a:p>
                  </a:txBody>
                  <a:tcPr marL="68580" marR="68580" marT="73152" marB="0"/>
                </a:tc>
                <a:tc>
                  <a:txBody>
                    <a:bodyPr/>
                    <a:lstStyle/>
                    <a:p>
                      <a:pPr marL="0" marR="0" algn="ctr" defTabSz="457200" rtl="0" eaLnBrk="1" latinLnBrk="0" hangingPunct="1">
                        <a:lnSpc>
                          <a:spcPct val="100000"/>
                        </a:lnSpc>
                        <a:spcBef>
                          <a:spcPts val="0"/>
                        </a:spcBef>
                        <a:spcAft>
                          <a:spcPts val="0"/>
                        </a:spcAft>
                      </a:pPr>
                      <a:r>
                        <a:rPr lang="en-US" sz="1400" b="1" kern="1200" dirty="0">
                          <a:solidFill>
                            <a:schemeClr val="lt1"/>
                          </a:solidFill>
                          <a:effectLst/>
                          <a:latin typeface="+mn-lt"/>
                          <a:ea typeface="+mn-ea"/>
                          <a:cs typeface="+mn-cs"/>
                        </a:rPr>
                        <a:t>FY15 FSW  Estimated population in hotspots</a:t>
                      </a:r>
                    </a:p>
                  </a:txBody>
                  <a:tcPr marL="68580" marR="68580" marT="73152" marB="0"/>
                </a:tc>
                <a:tc>
                  <a:txBody>
                    <a:bodyPr/>
                    <a:lstStyle/>
                    <a:p>
                      <a:pPr marL="0" marR="0" algn="ctr" defTabSz="457200" rtl="0" eaLnBrk="1" latinLnBrk="0" hangingPunct="1">
                        <a:lnSpc>
                          <a:spcPct val="100000"/>
                        </a:lnSpc>
                        <a:spcBef>
                          <a:spcPts val="0"/>
                        </a:spcBef>
                        <a:spcAft>
                          <a:spcPts val="0"/>
                        </a:spcAft>
                      </a:pPr>
                      <a:r>
                        <a:rPr lang="en-US" sz="1400" b="1" kern="1200" dirty="0">
                          <a:solidFill>
                            <a:schemeClr val="lt1"/>
                          </a:solidFill>
                          <a:effectLst/>
                          <a:latin typeface="+mn-lt"/>
                          <a:ea typeface="+mn-ea"/>
                          <a:cs typeface="+mn-cs"/>
                        </a:rPr>
                        <a:t>FY17 FSW Estimated population in hotspots</a:t>
                      </a:r>
                    </a:p>
                  </a:txBody>
                  <a:tcPr marL="68580" marR="68580" marT="73152" marB="0"/>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effectLst/>
                          <a:latin typeface="+mn-lt"/>
                          <a:ea typeface="+mn-ea"/>
                          <a:cs typeface="+mn-cs"/>
                        </a:rPr>
                        <a:t>Percent Estimated population  Increase</a:t>
                      </a:r>
                    </a:p>
                    <a:p>
                      <a:endParaRPr lang="en-US" dirty="0"/>
                    </a:p>
                  </a:txBody>
                  <a:tcPr marL="68580" marR="68580" marT="73152" marB="0"/>
                </a:tc>
                <a:extLst>
                  <a:ext uri="{0D108BD9-81ED-4DB2-BD59-A6C34878D82A}">
                    <a16:rowId xmlns:a16="http://schemas.microsoft.com/office/drawing/2014/main" val="1027656553"/>
                  </a:ext>
                </a:extLst>
              </a:tr>
              <a:tr h="510636">
                <a:tc>
                  <a:txBody>
                    <a:bodyPr/>
                    <a:lstStyle/>
                    <a:p>
                      <a:pPr marL="0" marR="0">
                        <a:lnSpc>
                          <a:spcPct val="150000"/>
                        </a:lnSpc>
                        <a:spcBef>
                          <a:spcPts val="0"/>
                        </a:spcBef>
                        <a:spcAft>
                          <a:spcPts val="0"/>
                        </a:spcAft>
                      </a:pPr>
                      <a:r>
                        <a:rPr lang="en-US" sz="1400" dirty="0">
                          <a:effectLst/>
                        </a:rPr>
                        <a:t>Mangochi</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841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1,024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3056221"/>
                  </a:ext>
                </a:extLst>
              </a:tr>
              <a:tr h="510636">
                <a:tc>
                  <a:txBody>
                    <a:bodyPr/>
                    <a:lstStyle/>
                    <a:p>
                      <a:pPr marL="0" marR="0">
                        <a:lnSpc>
                          <a:spcPct val="150000"/>
                        </a:lnSpc>
                        <a:spcBef>
                          <a:spcPts val="0"/>
                        </a:spcBef>
                        <a:spcAft>
                          <a:spcPts val="0"/>
                        </a:spcAft>
                      </a:pPr>
                      <a:r>
                        <a:rPr lang="en-US" sz="1400" dirty="0">
                          <a:effectLst/>
                        </a:rPr>
                        <a:t>Blantyre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133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53%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2,315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3,151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3358122"/>
                  </a:ext>
                </a:extLst>
              </a:tr>
              <a:tr h="510636">
                <a:tc>
                  <a:txBody>
                    <a:bodyPr/>
                    <a:lstStyle/>
                    <a:p>
                      <a:pPr marL="0" marR="0">
                        <a:lnSpc>
                          <a:spcPct val="150000"/>
                        </a:lnSpc>
                        <a:spcBef>
                          <a:spcPts val="0"/>
                        </a:spcBef>
                        <a:spcAft>
                          <a:spcPts val="0"/>
                        </a:spcAft>
                      </a:pPr>
                      <a:r>
                        <a:rPr lang="en-US" sz="1400" dirty="0">
                          <a:effectLst/>
                        </a:rPr>
                        <a:t>Lilongwe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34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200%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2,625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3,261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103613"/>
                  </a:ext>
                </a:extLst>
              </a:tr>
              <a:tr h="510636">
                <a:tc>
                  <a:txBody>
                    <a:bodyPr/>
                    <a:lstStyle/>
                    <a:p>
                      <a:pPr marL="0" marR="0">
                        <a:lnSpc>
                          <a:spcPct val="150000"/>
                        </a:lnSpc>
                        <a:spcBef>
                          <a:spcPts val="0"/>
                        </a:spcBef>
                        <a:spcAft>
                          <a:spcPts val="0"/>
                        </a:spcAft>
                      </a:pPr>
                      <a:r>
                        <a:rPr lang="en-US" sz="1400" dirty="0">
                          <a:effectLst/>
                        </a:rPr>
                        <a:t>Mzuzu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69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77%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852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1,527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79%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2920277"/>
                  </a:ext>
                </a:extLst>
              </a:tr>
              <a:tr h="510636">
                <a:tc>
                  <a:txBody>
                    <a:bodyPr/>
                    <a:lstStyle/>
                    <a:p>
                      <a:pPr marL="0" marR="0">
                        <a:lnSpc>
                          <a:spcPct val="150000"/>
                        </a:lnSpc>
                        <a:spcBef>
                          <a:spcPts val="0"/>
                        </a:spcBef>
                        <a:spcAft>
                          <a:spcPts val="0"/>
                        </a:spcAft>
                      </a:pPr>
                      <a:r>
                        <a:rPr lang="en-US" sz="1400" dirty="0">
                          <a:effectLst/>
                        </a:rPr>
                        <a:t>Machinga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19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430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867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201%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8214880"/>
                  </a:ext>
                </a:extLst>
              </a:tr>
              <a:tr h="510636">
                <a:tc>
                  <a:txBody>
                    <a:bodyPr/>
                    <a:lstStyle/>
                    <a:p>
                      <a:pPr marL="0" marR="0">
                        <a:lnSpc>
                          <a:spcPct val="150000"/>
                        </a:lnSpc>
                        <a:spcBef>
                          <a:spcPts val="0"/>
                        </a:spcBef>
                        <a:spcAft>
                          <a:spcPts val="0"/>
                        </a:spcAft>
                      </a:pPr>
                      <a:r>
                        <a:rPr lang="en-US" sz="1400" dirty="0">
                          <a:effectLst/>
                        </a:rPr>
                        <a:t>Zomba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13%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764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1,038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400" dirty="0">
                          <a:effectLst/>
                        </a:rPr>
                        <a:t>36%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805902"/>
                  </a:ext>
                </a:extLst>
              </a:tr>
              <a:tr h="412020">
                <a:tc>
                  <a:txBody>
                    <a:bodyPr/>
                    <a:lstStyle/>
                    <a:p>
                      <a:pPr marL="0" marR="0">
                        <a:lnSpc>
                          <a:spcPct val="150000"/>
                        </a:lnSpc>
                        <a:spcBef>
                          <a:spcPts val="0"/>
                        </a:spcBef>
                        <a:spcAft>
                          <a:spcPts val="0"/>
                        </a:spcAft>
                      </a:pPr>
                      <a:r>
                        <a:rPr lang="en-US" sz="1600" dirty="0">
                          <a:effectLst/>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lnSpc>
                          <a:spcPct val="150000"/>
                        </a:lnSpc>
                        <a:spcBef>
                          <a:spcPts val="0"/>
                        </a:spcBef>
                        <a:spcAft>
                          <a:spcPts val="0"/>
                        </a:spcAft>
                      </a:pPr>
                      <a:r>
                        <a:rPr lang="en-US" sz="1600" dirty="0">
                          <a:effectLst/>
                        </a:rPr>
                        <a:t>279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lnSpc>
                          <a:spcPct val="150000"/>
                        </a:lnSpc>
                        <a:spcBef>
                          <a:spcPts val="0"/>
                        </a:spcBef>
                        <a:spcAft>
                          <a:spcPts val="0"/>
                        </a:spcAft>
                      </a:pPr>
                      <a:r>
                        <a:rPr lang="en-US" sz="1600" dirty="0">
                          <a:effectLst/>
                        </a:rPr>
                        <a:t>377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lnSpc>
                          <a:spcPct val="150000"/>
                        </a:lnSpc>
                        <a:spcBef>
                          <a:spcPts val="0"/>
                        </a:spcBef>
                        <a:spcAft>
                          <a:spcPts val="0"/>
                        </a:spcAft>
                      </a:pPr>
                      <a:r>
                        <a:rPr lang="en-US" sz="1600" dirty="0">
                          <a:effectLst/>
                        </a:rPr>
                        <a:t>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lnSpc>
                          <a:spcPct val="150000"/>
                        </a:lnSpc>
                        <a:spcBef>
                          <a:spcPts val="0"/>
                        </a:spcBef>
                        <a:spcAft>
                          <a:spcPts val="0"/>
                        </a:spcAft>
                      </a:pPr>
                      <a:r>
                        <a:rPr lang="en-US" sz="1600" dirty="0">
                          <a:effectLst/>
                        </a:rPr>
                        <a:t>7,827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lnSpc>
                          <a:spcPct val="150000"/>
                        </a:lnSpc>
                        <a:spcBef>
                          <a:spcPts val="0"/>
                        </a:spcBef>
                        <a:spcAft>
                          <a:spcPts val="0"/>
                        </a:spcAft>
                      </a:pPr>
                      <a:r>
                        <a:rPr lang="en-US" sz="1600" dirty="0">
                          <a:effectLst/>
                        </a:rPr>
                        <a:t>10,868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marL="0" marR="0" algn="ctr">
                        <a:lnSpc>
                          <a:spcPct val="150000"/>
                        </a:lnSpc>
                        <a:spcBef>
                          <a:spcPts val="0"/>
                        </a:spcBef>
                        <a:spcAft>
                          <a:spcPts val="0"/>
                        </a:spcAft>
                      </a:pPr>
                      <a:r>
                        <a:rPr lang="en-US" sz="1600" dirty="0">
                          <a:effectLst/>
                        </a:rPr>
                        <a:t>39%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solidFill>
                  </a:tcPr>
                </a:tc>
                <a:extLst>
                  <a:ext uri="{0D108BD9-81ED-4DB2-BD59-A6C34878D82A}">
                    <a16:rowId xmlns:a16="http://schemas.microsoft.com/office/drawing/2014/main" val="3095962447"/>
                  </a:ext>
                </a:extLst>
              </a:tr>
            </a:tbl>
          </a:graphicData>
        </a:graphic>
      </p:graphicFrame>
      <p:sp>
        <p:nvSpPr>
          <p:cNvPr id="3" name="Oval 2">
            <a:extLst>
              <a:ext uri="{FF2B5EF4-FFF2-40B4-BE49-F238E27FC236}">
                <a16:creationId xmlns:a16="http://schemas.microsoft.com/office/drawing/2014/main" id="{60297DCF-B44C-47AE-B7E5-A09D077E7221}"/>
              </a:ext>
            </a:extLst>
          </p:cNvPr>
          <p:cNvSpPr/>
          <p:nvPr/>
        </p:nvSpPr>
        <p:spPr>
          <a:xfrm>
            <a:off x="4267199" y="2544111"/>
            <a:ext cx="898357" cy="349383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6" name="Oval 5">
            <a:extLst>
              <a:ext uri="{FF2B5EF4-FFF2-40B4-BE49-F238E27FC236}">
                <a16:creationId xmlns:a16="http://schemas.microsoft.com/office/drawing/2014/main" id="{18DBDB2D-718B-4508-9FC0-8A8C8850CA09}"/>
              </a:ext>
            </a:extLst>
          </p:cNvPr>
          <p:cNvSpPr/>
          <p:nvPr/>
        </p:nvSpPr>
        <p:spPr>
          <a:xfrm>
            <a:off x="7732295" y="2544111"/>
            <a:ext cx="834190" cy="3493835"/>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409029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351" y="1206030"/>
            <a:ext cx="5845313" cy="3856737"/>
          </a:xfrm>
          <a:prstGeom prst="rect">
            <a:avLst/>
          </a:prstGeom>
          <a:ln w="28575"/>
        </p:spPr>
      </p:pic>
      <p:sp>
        <p:nvSpPr>
          <p:cNvPr id="4" name="Rectangle 3">
            <a:extLst>
              <a:ext uri="{FF2B5EF4-FFF2-40B4-BE49-F238E27FC236}">
                <a16:creationId xmlns:a16="http://schemas.microsoft.com/office/drawing/2014/main" id="{7C59247E-53BA-486B-B4F0-91792CD2CDAD}"/>
              </a:ext>
            </a:extLst>
          </p:cNvPr>
          <p:cNvSpPr/>
          <p:nvPr/>
        </p:nvSpPr>
        <p:spPr>
          <a:xfrm>
            <a:off x="4374181" y="2332552"/>
            <a:ext cx="3514363" cy="8317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v</a:t>
            </a:r>
          </a:p>
        </p:txBody>
      </p:sp>
      <p:sp>
        <p:nvSpPr>
          <p:cNvPr id="2" name="Title 1">
            <a:extLst>
              <a:ext uri="{FF2B5EF4-FFF2-40B4-BE49-F238E27FC236}">
                <a16:creationId xmlns:a16="http://schemas.microsoft.com/office/drawing/2014/main" id="{52EDAAD3-5DBB-42B5-ACB3-7B3B99AC8058}"/>
              </a:ext>
            </a:extLst>
          </p:cNvPr>
          <p:cNvSpPr>
            <a:spLocks noGrp="1"/>
          </p:cNvSpPr>
          <p:nvPr>
            <p:ph type="title"/>
          </p:nvPr>
        </p:nvSpPr>
        <p:spPr>
          <a:xfrm>
            <a:off x="1656080" y="94775"/>
            <a:ext cx="7030720" cy="972441"/>
          </a:xfrm>
        </p:spPr>
        <p:txBody>
          <a:bodyPr>
            <a:normAutofit fontScale="90000"/>
          </a:bodyPr>
          <a:lstStyle/>
          <a:p>
            <a:r>
              <a:rPr lang="en-US" b="1" dirty="0"/>
              <a:t>Framework for LINKAGES Cascade of Services and Stakeholder Coordination</a:t>
            </a:r>
            <a:endParaRPr lang="en-US" dirty="0"/>
          </a:p>
        </p:txBody>
      </p:sp>
      <p:sp>
        <p:nvSpPr>
          <p:cNvPr id="12" name="Rectangle 11"/>
          <p:cNvSpPr/>
          <p:nvPr/>
        </p:nvSpPr>
        <p:spPr>
          <a:xfrm>
            <a:off x="1907488" y="5853597"/>
            <a:ext cx="6146261" cy="277529"/>
          </a:xfrm>
          <a:prstGeom prst="rect">
            <a:avLst/>
          </a:prstGeom>
          <a:solidFill>
            <a:srgbClr val="02B7EA"/>
          </a:solid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solidFill>
                  <a:schemeClr val="bg1"/>
                </a:solidFill>
              </a:rPr>
              <a:t>Pakachere IHDC ● YONECO ● CEDEP </a:t>
            </a:r>
          </a:p>
        </p:txBody>
      </p:sp>
      <p:sp>
        <p:nvSpPr>
          <p:cNvPr id="14" name="Rectangle 13"/>
          <p:cNvSpPr/>
          <p:nvPr/>
        </p:nvSpPr>
        <p:spPr>
          <a:xfrm>
            <a:off x="1907488" y="6184283"/>
            <a:ext cx="6146261" cy="252363"/>
          </a:xfrm>
          <a:prstGeom prst="rect">
            <a:avLst/>
          </a:prstGeom>
          <a:solidFill>
            <a:srgbClr val="004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Ministry of Health  (DHA) ● National AIDS Commission</a:t>
            </a:r>
          </a:p>
        </p:txBody>
      </p:sp>
      <p:grpSp>
        <p:nvGrpSpPr>
          <p:cNvPr id="6" name="Group 5"/>
          <p:cNvGrpSpPr/>
          <p:nvPr/>
        </p:nvGrpSpPr>
        <p:grpSpPr>
          <a:xfrm>
            <a:off x="1948769" y="2081242"/>
            <a:ext cx="6596830" cy="1116782"/>
            <a:chOff x="1948769" y="2081242"/>
            <a:chExt cx="6596830" cy="1116782"/>
          </a:xfrm>
        </p:grpSpPr>
        <p:sp>
          <p:nvSpPr>
            <p:cNvPr id="26" name="Rectangle: Rounded Corners 25"/>
            <p:cNvSpPr/>
            <p:nvPr/>
          </p:nvSpPr>
          <p:spPr>
            <a:xfrm>
              <a:off x="6061320" y="2505939"/>
              <a:ext cx="2484279" cy="685361"/>
            </a:xfrm>
            <a:prstGeom prst="roundRect">
              <a:avLst/>
            </a:prstGeom>
            <a:noFill/>
            <a:ln w="19050" cap="flat" cmpd="sng" algn="ctr">
              <a:solidFill>
                <a:srgbClr val="E7432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grpSp>
          <p:nvGrpSpPr>
            <p:cNvPr id="3" name="Group 2"/>
            <p:cNvGrpSpPr/>
            <p:nvPr/>
          </p:nvGrpSpPr>
          <p:grpSpPr>
            <a:xfrm>
              <a:off x="1948769" y="2081242"/>
              <a:ext cx="6596830" cy="1116782"/>
              <a:chOff x="1948769" y="2081242"/>
              <a:chExt cx="6596830" cy="1116782"/>
            </a:xfrm>
          </p:grpSpPr>
          <p:sp>
            <p:nvSpPr>
              <p:cNvPr id="25" name="Rectangle: Rounded Corners 24"/>
              <p:cNvSpPr/>
              <p:nvPr/>
            </p:nvSpPr>
            <p:spPr>
              <a:xfrm>
                <a:off x="1948769" y="2081242"/>
                <a:ext cx="5386382" cy="244988"/>
              </a:xfrm>
              <a:prstGeom prst="roundRect">
                <a:avLst/>
              </a:prstGeom>
              <a:noFill/>
              <a:ln w="19050" cap="flat" cmpd="sng" algn="ctr">
                <a:solidFill>
                  <a:srgbClr val="E7432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7" name="Arrow: Down 26"/>
              <p:cNvSpPr/>
              <p:nvPr/>
            </p:nvSpPr>
            <p:spPr>
              <a:xfrm rot="10800000">
                <a:off x="6639578" y="2332103"/>
                <a:ext cx="264693" cy="174530"/>
              </a:xfrm>
              <a:prstGeom prst="downArrow">
                <a:avLst/>
              </a:prstGeom>
              <a:noFill/>
              <a:ln w="19050" cap="flat" cmpd="sng" algn="ctr">
                <a:solidFill>
                  <a:srgbClr val="E7432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8" name="TextBox 27"/>
              <p:cNvSpPr txBox="1"/>
              <p:nvPr/>
            </p:nvSpPr>
            <p:spPr>
              <a:xfrm>
                <a:off x="6051228" y="2551693"/>
                <a:ext cx="2494371"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t>Malawi Police Service</a:t>
                </a:r>
              </a:p>
              <a:p>
                <a:pPr marL="171450" indent="-171450">
                  <a:buFont typeface="Arial" panose="020B0604020202020204" pitchFamily="34" charset="0"/>
                  <a:buChar char="•"/>
                </a:pPr>
                <a:r>
                  <a:rPr lang="en-US" sz="1200" dirty="0"/>
                  <a:t>CHREA </a:t>
                </a:r>
              </a:p>
              <a:p>
                <a:pPr marL="171450" indent="-171450">
                  <a:buFont typeface="Arial" panose="020B0604020202020204" pitchFamily="34" charset="0"/>
                  <a:buChar char="•"/>
                </a:pPr>
                <a:r>
                  <a:rPr lang="en-US" sz="1200" dirty="0"/>
                  <a:t>Other legal and advocacy partners</a:t>
                </a:r>
              </a:p>
            </p:txBody>
          </p:sp>
        </p:grpSp>
      </p:grpSp>
      <p:grpSp>
        <p:nvGrpSpPr>
          <p:cNvPr id="19" name="Group 18"/>
          <p:cNvGrpSpPr/>
          <p:nvPr/>
        </p:nvGrpSpPr>
        <p:grpSpPr>
          <a:xfrm>
            <a:off x="1907488" y="4229098"/>
            <a:ext cx="1465829" cy="1554033"/>
            <a:chOff x="1841904" y="4061176"/>
            <a:chExt cx="1265752" cy="1554033"/>
          </a:xfrm>
        </p:grpSpPr>
        <p:sp>
          <p:nvSpPr>
            <p:cNvPr id="11" name="Left Brace 10"/>
            <p:cNvSpPr/>
            <p:nvPr/>
          </p:nvSpPr>
          <p:spPr>
            <a:xfrm rot="16200000">
              <a:off x="2037606" y="3880344"/>
              <a:ext cx="889218" cy="1250882"/>
            </a:xfrm>
            <a:prstGeom prst="leftBrace">
              <a:avLst>
                <a:gd name="adj1" fmla="val 8333"/>
                <a:gd name="adj2" fmla="val 47919"/>
              </a:avLst>
            </a:prstGeom>
            <a:ln w="28575">
              <a:solidFill>
                <a:srgbClr val="45B664"/>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sp>
          <p:nvSpPr>
            <p:cNvPr id="10" name="Flowchart: Alternate Process 9"/>
            <p:cNvSpPr/>
            <p:nvPr/>
          </p:nvSpPr>
          <p:spPr>
            <a:xfrm>
              <a:off x="1841904" y="4983974"/>
              <a:ext cx="1257434" cy="631235"/>
            </a:xfrm>
            <a:prstGeom prst="flowChartAlternateProcess">
              <a:avLst/>
            </a:prstGeom>
            <a:noFill/>
            <a:ln w="28575" cap="flat" cmpd="sng" algn="ctr">
              <a:solidFill>
                <a:srgbClr val="45B664"/>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grpSp>
      <p:grpSp>
        <p:nvGrpSpPr>
          <p:cNvPr id="7" name="Group 6"/>
          <p:cNvGrpSpPr/>
          <p:nvPr/>
        </p:nvGrpSpPr>
        <p:grpSpPr>
          <a:xfrm>
            <a:off x="6439846" y="4229097"/>
            <a:ext cx="1592723" cy="1554034"/>
            <a:chOff x="6439846" y="4229097"/>
            <a:chExt cx="1592723" cy="1554034"/>
          </a:xfrm>
        </p:grpSpPr>
        <p:sp>
          <p:nvSpPr>
            <p:cNvPr id="23" name="TextBox 22"/>
            <p:cNvSpPr txBox="1"/>
            <p:nvPr/>
          </p:nvSpPr>
          <p:spPr>
            <a:xfrm>
              <a:off x="6474374" y="5135774"/>
              <a:ext cx="1398140" cy="646331"/>
            </a:xfrm>
            <a:prstGeom prst="rect">
              <a:avLst/>
            </a:prstGeom>
            <a:noFill/>
          </p:spPr>
          <p:txBody>
            <a:bodyPr wrap="none" rtlCol="0">
              <a:spAutoFit/>
            </a:bodyPr>
            <a:lstStyle/>
            <a:p>
              <a:pPr marL="171450" indent="-111125">
                <a:buFont typeface="Arial" panose="020B0604020202020204" pitchFamily="34" charset="0"/>
                <a:buChar char="•"/>
              </a:pPr>
              <a:r>
                <a:rPr lang="en-US" sz="1200" dirty="0"/>
                <a:t>Central hospitals</a:t>
              </a:r>
            </a:p>
            <a:p>
              <a:pPr marL="171450" indent="-111125">
                <a:buFont typeface="Arial" panose="020B0604020202020204" pitchFamily="34" charset="0"/>
                <a:buChar char="•"/>
              </a:pPr>
              <a:r>
                <a:rPr lang="en-US" sz="1200" dirty="0"/>
                <a:t>DREAM Lab</a:t>
              </a:r>
            </a:p>
            <a:p>
              <a:pPr marL="171450" indent="-111125">
                <a:buFont typeface="Arial" panose="020B0604020202020204" pitchFamily="34" charset="0"/>
                <a:buChar char="•"/>
              </a:pPr>
              <a:r>
                <a:rPr lang="en-US" sz="1200" dirty="0"/>
                <a:t>Lighthouse</a:t>
              </a:r>
            </a:p>
          </p:txBody>
        </p:sp>
        <p:grpSp>
          <p:nvGrpSpPr>
            <p:cNvPr id="20" name="Group 19"/>
            <p:cNvGrpSpPr/>
            <p:nvPr/>
          </p:nvGrpSpPr>
          <p:grpSpPr>
            <a:xfrm>
              <a:off x="6439846" y="4229097"/>
              <a:ext cx="1592723" cy="1554034"/>
              <a:chOff x="1721818" y="4064532"/>
              <a:chExt cx="1931626" cy="1554034"/>
            </a:xfrm>
          </p:grpSpPr>
          <p:sp>
            <p:nvSpPr>
              <p:cNvPr id="21" name="Flowchart: Alternate Process 20"/>
              <p:cNvSpPr/>
              <p:nvPr/>
            </p:nvSpPr>
            <p:spPr>
              <a:xfrm>
                <a:off x="1793312" y="4985916"/>
                <a:ext cx="1860132" cy="632650"/>
              </a:xfrm>
              <a:prstGeom prst="flowChartAlternateProcess">
                <a:avLst/>
              </a:prstGeom>
              <a:noFill/>
              <a:ln w="28575" cap="flat" cmpd="sng" algn="ctr">
                <a:solidFill>
                  <a:srgbClr val="E7432C"/>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22" name="Left Brace 21"/>
              <p:cNvSpPr/>
              <p:nvPr/>
            </p:nvSpPr>
            <p:spPr>
              <a:xfrm rot="16200000">
                <a:off x="1682339" y="4104011"/>
                <a:ext cx="895949" cy="816992"/>
              </a:xfrm>
              <a:prstGeom prst="leftBrace">
                <a:avLst/>
              </a:prstGeom>
              <a:ln w="28575">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grpSp>
      </p:grpSp>
      <p:sp>
        <p:nvSpPr>
          <p:cNvPr id="24" name="TextBox 23"/>
          <p:cNvSpPr txBox="1"/>
          <p:nvPr/>
        </p:nvSpPr>
        <p:spPr>
          <a:xfrm>
            <a:off x="1846931" y="5186295"/>
            <a:ext cx="1583381" cy="646331"/>
          </a:xfrm>
          <a:prstGeom prst="rect">
            <a:avLst/>
          </a:prstGeom>
          <a:noFill/>
        </p:spPr>
        <p:txBody>
          <a:bodyPr wrap="square" rtlCol="0">
            <a:spAutoFit/>
          </a:bodyPr>
          <a:lstStyle/>
          <a:p>
            <a:pPr marL="171450" indent="-111125">
              <a:buFont typeface="Arial" panose="020B0604020202020204" pitchFamily="34" charset="0"/>
              <a:buChar char="•"/>
            </a:pPr>
            <a:r>
              <a:rPr lang="en-US" sz="1200" dirty="0"/>
              <a:t>PLACE study</a:t>
            </a:r>
          </a:p>
          <a:p>
            <a:pPr marL="171450" indent="-111125">
              <a:buFont typeface="Arial" panose="020B0604020202020204" pitchFamily="34" charset="0"/>
              <a:buChar char="•"/>
            </a:pPr>
            <a:r>
              <a:rPr lang="en-US" sz="1200" dirty="0"/>
              <a:t>Outreach teams</a:t>
            </a:r>
            <a:br>
              <a:rPr lang="en-US" sz="1200" dirty="0"/>
            </a:br>
            <a:endParaRPr lang="en-US" sz="1200" dirty="0"/>
          </a:p>
        </p:txBody>
      </p:sp>
      <p:grpSp>
        <p:nvGrpSpPr>
          <p:cNvPr id="15" name="Group 14"/>
          <p:cNvGrpSpPr/>
          <p:nvPr/>
        </p:nvGrpSpPr>
        <p:grpSpPr>
          <a:xfrm>
            <a:off x="3422638" y="4229095"/>
            <a:ext cx="3017206" cy="1575846"/>
            <a:chOff x="3422638" y="4229095"/>
            <a:chExt cx="3017206" cy="1575846"/>
          </a:xfrm>
        </p:grpSpPr>
        <p:sp>
          <p:nvSpPr>
            <p:cNvPr id="13" name="TextBox 12"/>
            <p:cNvSpPr txBox="1"/>
            <p:nvPr/>
          </p:nvSpPr>
          <p:spPr>
            <a:xfrm>
              <a:off x="3743390" y="5158610"/>
              <a:ext cx="2309977" cy="646331"/>
            </a:xfrm>
            <a:prstGeom prst="rect">
              <a:avLst/>
            </a:prstGeom>
            <a:noFill/>
          </p:spPr>
          <p:txBody>
            <a:bodyPr wrap="square" rtlCol="0">
              <a:spAutoFit/>
            </a:bodyPr>
            <a:lstStyle/>
            <a:p>
              <a:pPr marL="285750" indent="-117475">
                <a:buFont typeface="Arial" panose="020B0604020202020204" pitchFamily="34" charset="0"/>
                <a:buChar char="•"/>
              </a:pPr>
              <a:r>
                <a:rPr lang="en-US" sz="1200" dirty="0"/>
                <a:t>District Health Offices (DHOs)</a:t>
              </a:r>
            </a:p>
            <a:p>
              <a:pPr marL="285750" indent="-117475">
                <a:buFont typeface="Arial" panose="020B0604020202020204" pitchFamily="34" charset="0"/>
                <a:buChar char="•"/>
              </a:pPr>
              <a:r>
                <a:rPr lang="en-US" sz="1200" dirty="0"/>
                <a:t>Private clinics</a:t>
              </a:r>
            </a:p>
            <a:p>
              <a:pPr marL="285750" indent="-117475">
                <a:buFont typeface="Arial" panose="020B0604020202020204" pitchFamily="34" charset="0"/>
                <a:buChar char="•"/>
              </a:pPr>
              <a:r>
                <a:rPr lang="en-US" sz="1200" dirty="0"/>
                <a:t>Baylor Children’s Foundation</a:t>
              </a:r>
            </a:p>
          </p:txBody>
        </p:sp>
        <p:grpSp>
          <p:nvGrpSpPr>
            <p:cNvPr id="18" name="Group 17"/>
            <p:cNvGrpSpPr/>
            <p:nvPr/>
          </p:nvGrpSpPr>
          <p:grpSpPr>
            <a:xfrm>
              <a:off x="3422638" y="4229095"/>
              <a:ext cx="3017206" cy="1551494"/>
              <a:chOff x="3099338" y="4087002"/>
              <a:chExt cx="4012130" cy="1528205"/>
            </a:xfrm>
          </p:grpSpPr>
          <p:sp>
            <p:nvSpPr>
              <p:cNvPr id="8" name="Flowchart: Alternate Process 7"/>
              <p:cNvSpPr/>
              <p:nvPr/>
            </p:nvSpPr>
            <p:spPr>
              <a:xfrm>
                <a:off x="3099338" y="5004457"/>
                <a:ext cx="4012130" cy="610750"/>
              </a:xfrm>
              <a:prstGeom prst="flowChartAlternateProcess">
                <a:avLst/>
              </a:prstGeom>
              <a:noFill/>
              <a:ln w="28575" cap="flat" cmpd="sng" algn="ctr">
                <a:solidFill>
                  <a:srgbClr val="FFC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9" name="Left Brace 8"/>
              <p:cNvSpPr/>
              <p:nvPr/>
            </p:nvSpPr>
            <p:spPr>
              <a:xfrm rot="16200000">
                <a:off x="4634237" y="2552107"/>
                <a:ext cx="872537" cy="3942327"/>
              </a:xfrm>
              <a:prstGeom prst="leftBrace">
                <a:avLst/>
              </a:prstGeom>
              <a:ln w="28575">
                <a:solidFill>
                  <a:srgbClr val="FFC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dirty="0"/>
              </a:p>
            </p:txBody>
          </p:sp>
        </p:grpSp>
      </p:grpSp>
    </p:spTree>
    <p:extLst>
      <p:ext uri="{BB962C8B-B14F-4D97-AF65-F5344CB8AC3E}">
        <p14:creationId xmlns:p14="http://schemas.microsoft.com/office/powerpoint/2010/main" val="50602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24DD7B-6E84-492E-B58A-D9165A6A7384}"/>
              </a:ext>
            </a:extLst>
          </p:cNvPr>
          <p:cNvSpPr>
            <a:spLocks noGrp="1"/>
          </p:cNvSpPr>
          <p:nvPr>
            <p:ph type="title"/>
          </p:nvPr>
        </p:nvSpPr>
        <p:spPr>
          <a:xfrm>
            <a:off x="1656080" y="97216"/>
            <a:ext cx="7030720" cy="972441"/>
          </a:xfrm>
        </p:spPr>
        <p:txBody>
          <a:bodyPr>
            <a:noAutofit/>
          </a:bodyPr>
          <a:lstStyle/>
          <a:p>
            <a:r>
              <a:rPr lang="en-US" sz="3200" b="1" dirty="0"/>
              <a:t>Preparing Community and Health Care Workers to Improve Services to KPs</a:t>
            </a:r>
          </a:p>
        </p:txBody>
      </p:sp>
      <p:sp>
        <p:nvSpPr>
          <p:cNvPr id="3" name="Content Placeholder 2">
            <a:extLst>
              <a:ext uri="{FF2B5EF4-FFF2-40B4-BE49-F238E27FC236}">
                <a16:creationId xmlns:a16="http://schemas.microsoft.com/office/drawing/2014/main" id="{A500307F-27A2-45D7-A5AB-7DDFF951E27E}"/>
              </a:ext>
            </a:extLst>
          </p:cNvPr>
          <p:cNvSpPr>
            <a:spLocks noGrp="1"/>
          </p:cNvSpPr>
          <p:nvPr>
            <p:ph type="body" sz="quarter" idx="10"/>
          </p:nvPr>
        </p:nvSpPr>
        <p:spPr>
          <a:prstGeom prst="rect">
            <a:avLst/>
          </a:prstGeom>
        </p:spPr>
        <p:txBody>
          <a:bodyPr>
            <a:noAutofit/>
          </a:bodyPr>
          <a:lstStyle/>
          <a:p>
            <a:pPr>
              <a:buClrTx/>
            </a:pPr>
            <a:r>
              <a:rPr lang="en-US" dirty="0">
                <a:solidFill>
                  <a:srgbClr val="595959"/>
                </a:solidFill>
              </a:rPr>
              <a:t>Trained 354 PEs, 193 PNs and 32 ORWs as frontline workers to reach KPs services</a:t>
            </a:r>
          </a:p>
          <a:p>
            <a:pPr>
              <a:buClrTx/>
            </a:pPr>
            <a:r>
              <a:rPr lang="en-US" dirty="0">
                <a:solidFill>
                  <a:srgbClr val="595959"/>
                </a:solidFill>
              </a:rPr>
              <a:t>Established 79 support groups for KP PLHIV</a:t>
            </a:r>
          </a:p>
          <a:p>
            <a:pPr>
              <a:buClrTx/>
            </a:pPr>
            <a:r>
              <a:rPr lang="en-US" dirty="0">
                <a:solidFill>
                  <a:srgbClr val="595959"/>
                </a:solidFill>
              </a:rPr>
              <a:t>Trained 33 program staff plus peer leaders on GBV screening and crisis management</a:t>
            </a:r>
          </a:p>
          <a:p>
            <a:pPr>
              <a:buClrTx/>
            </a:pPr>
            <a:r>
              <a:rPr lang="en-US" dirty="0">
                <a:solidFill>
                  <a:srgbClr val="595959"/>
                </a:solidFill>
              </a:rPr>
              <a:t>Trained a combination of 62 HCWs in </a:t>
            </a:r>
            <a:br>
              <a:rPr lang="en-US" dirty="0">
                <a:solidFill>
                  <a:srgbClr val="595959"/>
                </a:solidFill>
              </a:rPr>
            </a:br>
            <a:r>
              <a:rPr lang="en-US" dirty="0">
                <a:solidFill>
                  <a:srgbClr val="595959"/>
                </a:solidFill>
              </a:rPr>
              <a:t>public and private clinics on KP-friendly service provision</a:t>
            </a:r>
          </a:p>
          <a:p>
            <a:pPr marL="0" indent="0">
              <a:buClrTx/>
              <a:buNone/>
            </a:pPr>
            <a:endParaRPr lang="en-US" dirty="0"/>
          </a:p>
          <a:p>
            <a:pPr>
              <a:buClrTx/>
            </a:pPr>
            <a:endParaRPr lang="en-US" dirty="0"/>
          </a:p>
        </p:txBody>
      </p:sp>
    </p:spTree>
    <p:extLst>
      <p:ext uri="{BB962C8B-B14F-4D97-AF65-F5344CB8AC3E}">
        <p14:creationId xmlns:p14="http://schemas.microsoft.com/office/powerpoint/2010/main" val="3563308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318" y="247203"/>
            <a:ext cx="7243872" cy="762207"/>
          </a:xfrm>
        </p:spPr>
        <p:txBody>
          <a:bodyPr>
            <a:noAutofit/>
          </a:bodyPr>
          <a:lstStyle/>
          <a:p>
            <a:r>
              <a:rPr lang="en-US" sz="3200" b="1" dirty="0"/>
              <a:t>Differentiated Service Delivery Modalities </a:t>
            </a:r>
          </a:p>
        </p:txBody>
      </p:sp>
      <p:pic>
        <p:nvPicPr>
          <p:cNvPr id="5" name="Picture 2" descr="Image result for outreach clinics"/>
          <p:cNvPicPr>
            <a:picLocks noChangeAspect="1" noChangeArrowheads="1"/>
          </p:cNvPicPr>
          <p:nvPr/>
        </p:nvPicPr>
        <p:blipFill rotWithShape="1">
          <a:blip r:embed="rId2">
            <a:extLst>
              <a:ext uri="{28A0092B-C50C-407E-A947-70E740481C1C}">
                <a14:useLocalDpi xmlns:a14="http://schemas.microsoft.com/office/drawing/2010/main" val="0"/>
              </a:ext>
            </a:extLst>
          </a:blip>
          <a:srcRect r="42653"/>
          <a:stretch/>
        </p:blipFill>
        <p:spPr bwMode="auto">
          <a:xfrm>
            <a:off x="7701619" y="2535180"/>
            <a:ext cx="1027024" cy="8649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health center build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9476" y="1208722"/>
            <a:ext cx="986396" cy="9863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health center building clip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3816" y="3796705"/>
            <a:ext cx="922056" cy="922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7701619" y="5115332"/>
            <a:ext cx="1162624" cy="1162624"/>
          </a:xfrm>
          <a:prstGeom prst="rect">
            <a:avLst/>
          </a:prstGeom>
        </p:spPr>
      </p:pic>
      <p:sp>
        <p:nvSpPr>
          <p:cNvPr id="9" name="Text Placeholder 2"/>
          <p:cNvSpPr>
            <a:spLocks noGrp="1"/>
          </p:cNvSpPr>
          <p:nvPr>
            <p:ph type="body" sz="quarter" idx="10"/>
          </p:nvPr>
        </p:nvSpPr>
        <p:spPr>
          <a:xfrm>
            <a:off x="1273094" y="2431546"/>
            <a:ext cx="5911674" cy="645167"/>
          </a:xfrm>
        </p:spPr>
        <p:txBody>
          <a:bodyPr/>
          <a:lstStyle/>
          <a:p>
            <a:pPr>
              <a:buClrTx/>
            </a:pPr>
            <a:r>
              <a:rPr lang="en-US" b="1" dirty="0"/>
              <a:t>Outreach Clinics</a:t>
            </a:r>
          </a:p>
        </p:txBody>
      </p:sp>
      <p:sp>
        <p:nvSpPr>
          <p:cNvPr id="10" name="Text Placeholder 2"/>
          <p:cNvSpPr txBox="1">
            <a:spLocks/>
          </p:cNvSpPr>
          <p:nvPr/>
        </p:nvSpPr>
        <p:spPr>
          <a:xfrm>
            <a:off x="1273094" y="1421193"/>
            <a:ext cx="5967534" cy="1057846"/>
          </a:xfrm>
          <a:prstGeom prst="rect">
            <a:avLst/>
          </a:prstGeom>
        </p:spPr>
        <p:txBody>
          <a:bodyPr vert="horz"/>
          <a:lstStyle>
            <a:lvl1pPr marL="342900" indent="-342900" algn="l" defTabSz="457200" rtl="0" eaLnBrk="1" latinLnBrk="0" hangingPunct="1">
              <a:spcBef>
                <a:spcPct val="20000"/>
              </a:spcBef>
              <a:buClr>
                <a:schemeClr val="accent6"/>
              </a:buClr>
              <a:buSzPct val="100000"/>
              <a:buFont typeface="Arial"/>
              <a:buChar char="•"/>
              <a:defRPr sz="2800" b="0" i="0" kern="1200" spc="0">
                <a:solidFill>
                  <a:srgbClr val="535352"/>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SzPct val="83000"/>
              <a:buFont typeface="Courier New"/>
              <a:buChar char="o"/>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b="1" dirty="0">
                <a:solidFill>
                  <a:srgbClr val="595959"/>
                </a:solidFill>
              </a:rPr>
              <a:t>Drop-in Centers (DICs): </a:t>
            </a:r>
            <a:r>
              <a:rPr lang="en-US" dirty="0">
                <a:solidFill>
                  <a:srgbClr val="595959"/>
                </a:solidFill>
              </a:rPr>
              <a:t>combination of services and safe space for KPs</a:t>
            </a:r>
          </a:p>
        </p:txBody>
      </p:sp>
      <p:sp>
        <p:nvSpPr>
          <p:cNvPr id="11" name="Text Placeholder 2"/>
          <p:cNvSpPr txBox="1">
            <a:spLocks/>
          </p:cNvSpPr>
          <p:nvPr/>
        </p:nvSpPr>
        <p:spPr>
          <a:xfrm>
            <a:off x="1273094" y="3044177"/>
            <a:ext cx="6305883" cy="1761789"/>
          </a:xfrm>
          <a:prstGeom prst="rect">
            <a:avLst/>
          </a:prstGeom>
        </p:spPr>
        <p:txBody>
          <a:bodyPr vert="horz"/>
          <a:lstStyle>
            <a:lvl1pPr marL="342900" indent="-342900" algn="l" defTabSz="457200" rtl="0" eaLnBrk="1" latinLnBrk="0" hangingPunct="1">
              <a:spcBef>
                <a:spcPct val="20000"/>
              </a:spcBef>
              <a:buClr>
                <a:schemeClr val="accent6"/>
              </a:buClr>
              <a:buSzPct val="100000"/>
              <a:buFont typeface="Arial"/>
              <a:buChar char="•"/>
              <a:defRPr sz="2800" b="0" i="0" kern="1200" spc="0">
                <a:solidFill>
                  <a:srgbClr val="535352"/>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SzPct val="83000"/>
              <a:buFont typeface="Courier New"/>
              <a:buChar char="o"/>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b="1" dirty="0"/>
              <a:t>Hybrid </a:t>
            </a:r>
            <a:r>
              <a:rPr lang="en-US" dirty="0"/>
              <a:t>(public and private health facilities)</a:t>
            </a:r>
            <a:r>
              <a:rPr lang="en-US" b="1" dirty="0"/>
              <a:t>: </a:t>
            </a:r>
            <a:r>
              <a:rPr lang="en-US" dirty="0"/>
              <a:t>facilities where service provision largely depends on other stakeholders</a:t>
            </a:r>
          </a:p>
        </p:txBody>
      </p:sp>
      <p:sp>
        <p:nvSpPr>
          <p:cNvPr id="12" name="Text Placeholder 2"/>
          <p:cNvSpPr txBox="1">
            <a:spLocks/>
          </p:cNvSpPr>
          <p:nvPr/>
        </p:nvSpPr>
        <p:spPr>
          <a:xfrm>
            <a:off x="1273094" y="4858992"/>
            <a:ext cx="7112016" cy="934558"/>
          </a:xfrm>
          <a:prstGeom prst="rect">
            <a:avLst/>
          </a:prstGeom>
        </p:spPr>
        <p:txBody>
          <a:bodyPr vert="horz"/>
          <a:lstStyle>
            <a:lvl1pPr marL="342900" indent="-342900" algn="l" defTabSz="457200" rtl="0" eaLnBrk="1" latinLnBrk="0" hangingPunct="1">
              <a:spcBef>
                <a:spcPct val="20000"/>
              </a:spcBef>
              <a:buClr>
                <a:schemeClr val="accent6"/>
              </a:buClr>
              <a:buSzPct val="100000"/>
              <a:buFont typeface="Arial"/>
              <a:buChar char="•"/>
              <a:defRPr sz="2800" b="0" i="0" kern="1200" spc="0">
                <a:solidFill>
                  <a:srgbClr val="535352"/>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SzPct val="83000"/>
              <a:buFont typeface="Courier New"/>
              <a:buChar char="o"/>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dirty="0"/>
              <a:t>Enhanced peer outreach approach </a:t>
            </a:r>
            <a:br>
              <a:rPr lang="en-US" dirty="0"/>
            </a:br>
            <a:r>
              <a:rPr lang="en-US" b="1" dirty="0"/>
              <a:t>(EPOA)</a:t>
            </a:r>
          </a:p>
        </p:txBody>
      </p:sp>
    </p:spTree>
    <p:extLst>
      <p:ext uri="{BB962C8B-B14F-4D97-AF65-F5344CB8AC3E}">
        <p14:creationId xmlns:p14="http://schemas.microsoft.com/office/powerpoint/2010/main" val="341724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6EE4-F5D8-4888-BE83-D4B67F5F20A9}"/>
              </a:ext>
            </a:extLst>
          </p:cNvPr>
          <p:cNvSpPr>
            <a:spLocks noGrp="1"/>
          </p:cNvSpPr>
          <p:nvPr>
            <p:ph type="title"/>
          </p:nvPr>
        </p:nvSpPr>
        <p:spPr>
          <a:xfrm>
            <a:off x="1633818" y="211516"/>
            <a:ext cx="7052982" cy="972441"/>
          </a:xfrm>
        </p:spPr>
        <p:txBody>
          <a:bodyPr>
            <a:normAutofit/>
          </a:bodyPr>
          <a:lstStyle/>
          <a:p>
            <a:r>
              <a:rPr lang="en-US" sz="3200" b="1" dirty="0"/>
              <a:t>A New Story for the HIV Cascade</a:t>
            </a:r>
          </a:p>
        </p:txBody>
      </p:sp>
      <p:sp>
        <p:nvSpPr>
          <p:cNvPr id="3" name="Text Placeholder 2">
            <a:extLst>
              <a:ext uri="{FF2B5EF4-FFF2-40B4-BE49-F238E27FC236}">
                <a16:creationId xmlns:a16="http://schemas.microsoft.com/office/drawing/2014/main" id="{98E590B4-E103-4198-9DE7-E6C3BCB6358D}"/>
              </a:ext>
            </a:extLst>
          </p:cNvPr>
          <p:cNvSpPr>
            <a:spLocks noGrp="1"/>
          </p:cNvSpPr>
          <p:nvPr>
            <p:ph type="body" sz="quarter" idx="10"/>
          </p:nvPr>
        </p:nvSpPr>
        <p:spPr>
          <a:xfrm>
            <a:off x="1144219" y="1536033"/>
            <a:ext cx="7281694" cy="807868"/>
          </a:xfrm>
        </p:spPr>
        <p:txBody>
          <a:bodyPr/>
          <a:lstStyle/>
          <a:p>
            <a:pPr marL="0" indent="0">
              <a:buNone/>
            </a:pPr>
            <a:r>
              <a:rPr lang="en-US" sz="2400" dirty="0">
                <a:solidFill>
                  <a:schemeClr val="tx1"/>
                </a:solidFill>
              </a:rPr>
              <a:t>Cascade for FSWs: October 2017‒March 2018</a:t>
            </a:r>
          </a:p>
        </p:txBody>
      </p:sp>
      <p:graphicFrame>
        <p:nvGraphicFramePr>
          <p:cNvPr id="4" name="Chart 3">
            <a:extLst>
              <a:ext uri="{FF2B5EF4-FFF2-40B4-BE49-F238E27FC236}">
                <a16:creationId xmlns:a16="http://schemas.microsoft.com/office/drawing/2014/main" id="{0AE6D0C2-B31A-4D78-9313-3B783BB24298}"/>
              </a:ext>
            </a:extLst>
          </p:cNvPr>
          <p:cNvGraphicFramePr>
            <a:graphicFrameLocks/>
          </p:cNvGraphicFramePr>
          <p:nvPr>
            <p:extLst>
              <p:ext uri="{D42A27DB-BD31-4B8C-83A1-F6EECF244321}">
                <p14:modId xmlns:p14="http://schemas.microsoft.com/office/powerpoint/2010/main" val="4019665033"/>
              </p:ext>
            </p:extLst>
          </p:nvPr>
        </p:nvGraphicFramePr>
        <p:xfrm>
          <a:off x="977462" y="2057921"/>
          <a:ext cx="7709338" cy="4232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39773808"/>
      </p:ext>
    </p:extLst>
  </p:cSld>
  <p:clrMapOvr>
    <a:masterClrMapping/>
  </p:clrMapOvr>
</p:sld>
</file>

<file path=ppt/theme/theme1.xml><?xml version="1.0" encoding="utf-8"?>
<a:theme xmlns:a="http://schemas.openxmlformats.org/drawingml/2006/main" name="Office Theme">
  <a:themeElements>
    <a:clrScheme name="FHI 360 - 2015 A">
      <a:dk1>
        <a:srgbClr val="3B352F"/>
      </a:dk1>
      <a:lt1>
        <a:sysClr val="window" lastClr="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79ECE"/>
        </a:solidFill>
        <a:ln>
          <a:noFill/>
        </a:ln>
        <a:effectLst/>
      </a:spPr>
      <a:bodyPr rtlCol="0" anchor="ct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76200" cap="flat" cmpd="sng" algn="ctr">
          <a:solidFill>
            <a:schemeClr val="accent1"/>
          </a:solidFill>
          <a:prstDash val="solid"/>
          <a:roun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A9FEB091502B4C977D178434B4D1E8" ma:contentTypeVersion="8" ma:contentTypeDescription="Create a new document." ma:contentTypeScope="" ma:versionID="f0b6350a5d6ee9ee9e00e15b5fb38a62">
  <xsd:schema xmlns:xsd="http://www.w3.org/2001/XMLSchema" xmlns:xs="http://www.w3.org/2001/XMLSchema" xmlns:p="http://schemas.microsoft.com/office/2006/metadata/properties" xmlns:ns2="6235b506-4cb8-4100-b81a-be76b739277e" xmlns:ns3="2744ec56-0f19-4cd3-a4d7-fdce279c300c" targetNamespace="http://schemas.microsoft.com/office/2006/metadata/properties" ma:root="true" ma:fieldsID="d98f0d128642dc4072ae6f7707d28bb3" ns2:_="" ns3:_="">
    <xsd:import namespace="6235b506-4cb8-4100-b81a-be76b739277e"/>
    <xsd:import namespace="2744ec56-0f19-4cd3-a4d7-fdce279c30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5b506-4cb8-4100-b81a-be76b73927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44ec56-0f19-4cd3-a4d7-fdce279c300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C77550-6CDB-4EEA-8627-7D6B6B2349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5b506-4cb8-4100-b81a-be76b739277e"/>
    <ds:schemaRef ds:uri="2744ec56-0f19-4cd3-a4d7-fdce279c30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672872-96FE-4ABD-B0B9-D22AA199F9EC}">
  <ds:schemaRefs>
    <ds:schemaRef ds:uri="http://schemas.microsoft.com/office/2006/metadata/properties"/>
    <ds:schemaRef ds:uri="2744ec56-0f19-4cd3-a4d7-fdce279c300c"/>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6235b506-4cb8-4100-b81a-be76b739277e"/>
    <ds:schemaRef ds:uri="http://www.w3.org/XML/1998/namespace"/>
  </ds:schemaRefs>
</ds:datastoreItem>
</file>

<file path=customXml/itemProps3.xml><?xml version="1.0" encoding="utf-8"?>
<ds:datastoreItem xmlns:ds="http://schemas.openxmlformats.org/officeDocument/2006/customXml" ds:itemID="{AB0A4277-B090-4B65-B9BE-FE46B6FB17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2853</TotalTime>
  <Words>565</Words>
  <Application>Microsoft Office PowerPoint</Application>
  <PresentationFormat>On-screen Show (4:3)</PresentationFormat>
  <Paragraphs>152</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 New</vt:lpstr>
      <vt:lpstr>Times New Roman</vt:lpstr>
      <vt:lpstr>Office Theme</vt:lpstr>
      <vt:lpstr>Delivering a Comprehensive Package of  HIV Prevention, Care, and Treatment Services for Key Populations: FHI 360 LINKAGES Malawi Project</vt:lpstr>
      <vt:lpstr>Malawi’s HIV Burden </vt:lpstr>
      <vt:lpstr>    Looking Back: HIV Cascade Assessment  FSW in Lilongwe District (March 2016)     </vt:lpstr>
      <vt:lpstr>The Winning Approach </vt:lpstr>
      <vt:lpstr>Understanding the Population: Programmatic Mapping Results for FSW</vt:lpstr>
      <vt:lpstr>Framework for LINKAGES Cascade of Services and Stakeholder Coordination</vt:lpstr>
      <vt:lpstr>Preparing Community and Health Care Workers to Improve Services to KPs</vt:lpstr>
      <vt:lpstr>Differentiated Service Delivery Modalities </vt:lpstr>
      <vt:lpstr>A New Story for the HIV Cascade</vt:lpstr>
      <vt:lpstr>Trend in Knowing HIV Status and  Linkage to ART among FSW</vt:lpstr>
      <vt:lpstr>HIV Case Finding Trend among MSM (Poster THPEC 251)</vt:lpstr>
      <vt:lpstr>Summary and Lessons Learned </vt:lpstr>
      <vt:lpstr>Acknowledgments</vt:lpstr>
      <vt:lpstr>Stay Connected  with LINKAGES</vt:lpstr>
      <vt:lpstr>Stay Connected with LINKAGES</vt:lpstr>
    </vt:vector>
  </TitlesOfParts>
  <Company>FHI 360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gkamanga@fhi360.org</dc:creator>
  <cp:lastModifiedBy>Gift Kamanga</cp:lastModifiedBy>
  <cp:revision>260</cp:revision>
  <dcterms:created xsi:type="dcterms:W3CDTF">2015-11-09T17:17:34Z</dcterms:created>
  <dcterms:modified xsi:type="dcterms:W3CDTF">2018-07-26T08:07:02Z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0x01010063A9FEB091502B4C977D178434B4D1E8</vt:lpwstr>
  </property>
</Properties>
</file>